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2"/>
  </p:notesMasterIdLst>
  <p:sldIdLst>
    <p:sldId id="256" r:id="rId3"/>
    <p:sldId id="257" r:id="rId4"/>
    <p:sldId id="258" r:id="rId5"/>
    <p:sldId id="259" r:id="rId6"/>
    <p:sldId id="309" r:id="rId7"/>
    <p:sldId id="31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11" r:id="rId29"/>
    <p:sldId id="280" r:id="rId30"/>
    <p:sldId id="282" r:id="rId31"/>
    <p:sldId id="283" r:id="rId32"/>
    <p:sldId id="284" r:id="rId33"/>
    <p:sldId id="313" r:id="rId34"/>
    <p:sldId id="314" r:id="rId35"/>
    <p:sldId id="285" r:id="rId36"/>
    <p:sldId id="286" r:id="rId37"/>
    <p:sldId id="287" r:id="rId38"/>
    <p:sldId id="288" r:id="rId39"/>
    <p:sldId id="315" r:id="rId40"/>
    <p:sldId id="289" r:id="rId41"/>
    <p:sldId id="290" r:id="rId42"/>
    <p:sldId id="291" r:id="rId43"/>
    <p:sldId id="292" r:id="rId44"/>
    <p:sldId id="293" r:id="rId45"/>
    <p:sldId id="316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17" r:id="rId61"/>
    <p:sldId id="320" r:id="rId62"/>
    <p:sldId id="321" r:id="rId63"/>
    <p:sldId id="322" r:id="rId64"/>
    <p:sldId id="323" r:id="rId65"/>
    <p:sldId id="324" r:id="rId66"/>
    <p:sldId id="328" r:id="rId67"/>
    <p:sldId id="325" r:id="rId68"/>
    <p:sldId id="326" r:id="rId69"/>
    <p:sldId id="327" r:id="rId70"/>
    <p:sldId id="308" r:id="rId71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18" autoAdjust="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2C494-5854-497E-B020-C90484269E6D}" type="datetimeFigureOut">
              <a:rPr lang="pt-BR" smtClean="0"/>
              <a:t>19/12/2022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B0D9F-258E-49FC-8A50-E9E8828299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11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0D9F-258E-49FC-8A50-E9E882829923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4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9B7027D-5417-451D-8A99-A72113DA3D76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A005D7-745E-43E0-84B5-1E54F3CB5A1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B1895F1-6642-43D4-AF1B-4FC1658885AB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2EEB13C-2B68-4941-B778-730B7D99677C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FB76B9A-CD7F-49ED-90CA-F75A3F96E04D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33D486B-7636-43E0-8B8A-DD462D9727F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390897E-2C8C-4CAC-B6A5-7771C17487C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FE54A63-F1E9-41B3-B805-734026950DD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EE22426-6A51-4A44-8A88-8D3C6CADD471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61BD5D0-E391-43E3-B325-949746005FCF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80C630C-EA78-4DF9-92C1-BD4ED7D14A2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95B7F82-16FF-4516-BEAB-5E9B4646472B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83F6D9C-429A-4A3F-A337-07BED7F413BD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0E4CFAC-8747-497F-9391-D272E2EB07F2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CD72DDA-57A1-4AA8-A83A-0DCA01C0D217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472F9C5-5928-4634-BD52-F5C986DC92A8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4C6C759-6439-40AE-9646-095045BA6BB1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DA5767-9FF1-4161-92C2-E7A20B09F7A6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FC870EA-3AEE-4553-8BAF-3BA7AFF5C36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01EBF1-7CAA-48A8-BCAB-66CB39E24566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F55134C-23AA-4378-8265-2A72DA0E8AE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32FA22-3B66-473E-80A3-234357339C0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8F8683E-15B4-4C1F-8E26-F6E210D9969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3BD9FF5-06A0-4EAE-B63B-944A1072240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pt-BR" sz="60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8B8B8B"/>
                </a:solidFill>
                <a:latin typeface="Calibri"/>
              </a:rPr>
              <a:t>&lt;data/hora&gt;</a:t>
            </a:r>
            <a:endParaRPr lang="pt-B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DC15E4-E0F8-4B68-A45B-15215D78A002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Clique para editar os estilos de texto Mestres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</a:rPr>
              <a:t>Segundo nível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Terceiro nível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Quarto nível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Quinto nível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8B8B8B"/>
                </a:solidFill>
                <a:latin typeface="Calibri"/>
              </a:rPr>
              <a:t>&lt;data/hora&gt;</a:t>
            </a:r>
            <a:endParaRPr lang="pt-B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pt-BR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794799-1570-4B67-9F8A-FC283C190ACC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pt-BR" sz="6000" b="0" strike="noStrike" spc="-1" dirty="0">
                <a:solidFill>
                  <a:srgbClr val="000000"/>
                </a:solidFill>
                <a:latin typeface="Calibri Light"/>
              </a:rPr>
              <a:t>Curso de </a:t>
            </a:r>
            <a:r>
              <a:rPr lang="pt-BR" sz="6000" b="0" strike="noStrike" spc="-1" dirty="0" err="1">
                <a:solidFill>
                  <a:srgbClr val="000000"/>
                </a:solidFill>
                <a:latin typeface="Calibri Light"/>
              </a:rPr>
              <a:t>Flask</a:t>
            </a:r>
            <a:endParaRPr lang="pt-BR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Aula 05</a:t>
            </a:r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Condicionais For e IF: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Imagem 4"/>
          <p:cNvPicPr/>
          <p:nvPr/>
        </p:nvPicPr>
        <p:blipFill>
          <a:blip r:embed="rId2"/>
          <a:srcRect l="22482" t="3373" r="33181" b="45612"/>
          <a:stretch/>
        </p:blipFill>
        <p:spPr>
          <a:xfrm>
            <a:off x="1960080" y="1940560"/>
            <a:ext cx="8118640" cy="4714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jinja2: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9" name="Imagem 4"/>
          <p:cNvPicPr/>
          <p:nvPr/>
        </p:nvPicPr>
        <p:blipFill>
          <a:blip r:embed="rId2"/>
          <a:srcRect l="22469" t="4695" r="42092" b="46903"/>
          <a:stretch/>
        </p:blipFill>
        <p:spPr>
          <a:xfrm>
            <a:off x="1883440" y="1761680"/>
            <a:ext cx="7656800" cy="4884120"/>
          </a:xfrm>
          <a:prstGeom prst="rect">
            <a:avLst/>
          </a:prstGeom>
          <a:ln w="0">
            <a:noFill/>
          </a:ln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7CB9CC71-E959-31B2-ECE3-6BFB32BC746E}"/>
              </a:ext>
            </a:extLst>
          </p:cNvPr>
          <p:cNvCxnSpPr/>
          <p:nvPr/>
        </p:nvCxnSpPr>
        <p:spPr>
          <a:xfrm flipH="1" flipV="1">
            <a:off x="4602480" y="5135880"/>
            <a:ext cx="5486400" cy="41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A16B27-0EF5-B727-7D6C-0375F5890A0B}"/>
              </a:ext>
            </a:extLst>
          </p:cNvPr>
          <p:cNvSpPr txBox="1"/>
          <p:nvPr/>
        </p:nvSpPr>
        <p:spPr>
          <a:xfrm>
            <a:off x="9646920" y="5547360"/>
            <a:ext cx="23774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Não tem </a:t>
            </a:r>
            <a:r>
              <a:rPr lang="pt-BR" dirty="0" err="1"/>
              <a:t>identação</a:t>
            </a:r>
            <a:r>
              <a:rPr lang="pt-BR"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m 4"/>
          <p:cNvPicPr/>
          <p:nvPr/>
        </p:nvPicPr>
        <p:blipFill>
          <a:blip r:embed="rId2"/>
          <a:srcRect t="3838" r="47284" b="75360"/>
          <a:stretch/>
        </p:blipFill>
        <p:spPr>
          <a:xfrm>
            <a:off x="1166040" y="993960"/>
            <a:ext cx="9977040" cy="2212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dirty="0"/>
              <a:t>Melhorando a Home Page.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Algumas TAGS em 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&lt;p&gt;&lt;/p&gt; paragrafo.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ol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&gt;&lt;/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ol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 lista ordenada.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ul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&gt;&lt;/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ul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 lista não ordenada.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&lt;li&gt;&lt;/li&gt; lista os elementos da lista.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&lt;h1&gt;&lt;/h1&gt; maior tamanho de um título.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&lt;b&gt;&lt;/b&gt;  texto negrito.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&lt;i&gt;&lt;/i&gt; itálico.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m 4"/>
          <p:cNvPicPr/>
          <p:nvPr/>
        </p:nvPicPr>
        <p:blipFill rotWithShape="1">
          <a:blip r:embed="rId2"/>
          <a:srcRect l="3806" t="28568" r="65765" b="17526"/>
          <a:stretch/>
        </p:blipFill>
        <p:spPr>
          <a:xfrm>
            <a:off x="2148994" y="1573162"/>
            <a:ext cx="7525947" cy="4513006"/>
          </a:xfrm>
          <a:prstGeom prst="rect">
            <a:avLst/>
          </a:prstGeom>
          <a:ln w="0"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EC91D71-C254-4865-9C90-B08A2B2DDA44}"/>
              </a:ext>
            </a:extLst>
          </p:cNvPr>
          <p:cNvSpPr txBox="1"/>
          <p:nvPr/>
        </p:nvSpPr>
        <p:spPr>
          <a:xfrm>
            <a:off x="4500880" y="329040"/>
            <a:ext cx="3180080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EXEMPLO DE TAGS: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m 6"/>
          <p:cNvPicPr/>
          <p:nvPr/>
        </p:nvPicPr>
        <p:blipFill>
          <a:blip r:embed="rId2"/>
          <a:srcRect t="3743" r="82938" b="59423"/>
          <a:stretch/>
        </p:blipFill>
        <p:spPr>
          <a:xfrm>
            <a:off x="1815480" y="453960"/>
            <a:ext cx="4902840" cy="5949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Condicional for: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7" name="Imagem 4"/>
          <p:cNvPicPr/>
          <p:nvPr/>
        </p:nvPicPr>
        <p:blipFill>
          <a:blip r:embed="rId2"/>
          <a:srcRect l="22079" t="4060" r="33480" b="47582"/>
          <a:stretch/>
        </p:blipFill>
        <p:spPr>
          <a:xfrm>
            <a:off x="1630880" y="1883600"/>
            <a:ext cx="7367760" cy="4507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jinja2: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690578-E479-C6C3-3454-60379FB97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0" t="5301" r="36875" b="40217"/>
          <a:stretch/>
        </p:blipFill>
        <p:spPr>
          <a:xfrm>
            <a:off x="1584960" y="2010960"/>
            <a:ext cx="7559040" cy="48219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4E6168-855B-58B1-8612-90CA50B85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4" r="58625" b="65564"/>
          <a:stretch/>
        </p:blipFill>
        <p:spPr>
          <a:xfrm>
            <a:off x="822960" y="670560"/>
            <a:ext cx="10239460" cy="4145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Conteúdo: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Jinja2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Templates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pc="-1" dirty="0">
                <a:solidFill>
                  <a:srgbClr val="000000"/>
                </a:solidFill>
                <a:latin typeface="Calibri"/>
              </a:rPr>
              <a:t>HTML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CSS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pc="-1" dirty="0" err="1">
                <a:solidFill>
                  <a:srgbClr val="000000"/>
                </a:solidFill>
                <a:latin typeface="Calibri"/>
              </a:rPr>
              <a:t>JavaScript</a:t>
            </a:r>
            <a:endParaRPr lang="pt-BR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Home Page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Melhorado: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11A4FA-8365-484F-B7E9-77F2B6277AB0}"/>
              </a:ext>
            </a:extLst>
          </p:cNvPr>
          <p:cNvSpPr txBox="1"/>
          <p:nvPr/>
        </p:nvSpPr>
        <p:spPr>
          <a:xfrm>
            <a:off x="9837970" y="2773680"/>
            <a:ext cx="224536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Lista não-ordenada.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1F07BA-A88C-4D9A-AEDC-979B6B770E46}"/>
              </a:ext>
            </a:extLst>
          </p:cNvPr>
          <p:cNvSpPr txBox="1"/>
          <p:nvPr/>
        </p:nvSpPr>
        <p:spPr>
          <a:xfrm>
            <a:off x="9837970" y="5103576"/>
            <a:ext cx="224536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Lista os elementos.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6B1DF7-80CB-B721-50BD-44936504A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50" t="3533" r="33500" b="33992"/>
          <a:stretch/>
        </p:blipFill>
        <p:spPr>
          <a:xfrm>
            <a:off x="2033510" y="1783358"/>
            <a:ext cx="7378310" cy="482164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E199B58F-34F7-30EC-CA2A-BD1AD932BC82}"/>
              </a:ext>
            </a:extLst>
          </p:cNvPr>
          <p:cNvCxnSpPr/>
          <p:nvPr/>
        </p:nvCxnSpPr>
        <p:spPr>
          <a:xfrm flipH="1">
            <a:off x="4709160" y="3143012"/>
            <a:ext cx="5128810" cy="60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DA0C0D2-852C-D21D-334D-86C9584F7B3E}"/>
              </a:ext>
            </a:extLst>
          </p:cNvPr>
          <p:cNvCxnSpPr>
            <a:cxnSpLocks/>
          </p:cNvCxnSpPr>
          <p:nvPr/>
        </p:nvCxnSpPr>
        <p:spPr>
          <a:xfrm flipH="1" flipV="1">
            <a:off x="5970055" y="4141590"/>
            <a:ext cx="3935945" cy="96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m 6"/>
          <p:cNvPicPr/>
          <p:nvPr/>
        </p:nvPicPr>
        <p:blipFill>
          <a:blip r:embed="rId2"/>
          <a:srcRect l="-759" t="4230" r="62067" b="50100"/>
          <a:stretch/>
        </p:blipFill>
        <p:spPr>
          <a:xfrm>
            <a:off x="1285560" y="874800"/>
            <a:ext cx="7593120" cy="503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EXRCÍCIO DE REVISÃO 1: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DADA A LISTA DE NOMES </a:t>
            </a:r>
            <a:r>
              <a:rPr lang="pt-BR" spc="-1" dirty="0">
                <a:solidFill>
                  <a:srgbClr val="000000"/>
                </a:solidFill>
                <a:latin typeface="Calibri"/>
              </a:rPr>
              <a:t>E IDADES 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NO SCRIPT DO FLASK APP, CONSTRUIR UM SCRIPT EM JINJA2 QUE LEIA E IMPRIMA A LISTA DE NOMES NUMA TABELA COM LINHAS E COLUNAS. USAR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TAGs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&lt;TABLE&gt; &lt;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ul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&gt; &lt;li&gt; DE HTML.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#SCRIPT FLASK:</a:t>
            </a: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@app.route('/')</a:t>
            </a: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@app.route('/index')</a:t>
            </a: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def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index():</a:t>
            </a: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nomes= [ ‘Ana ', ' Paulo ', 'Pedro’ ]</a:t>
            </a:r>
          </a:p>
          <a:p>
            <a:pPr marL="457200" lvl="1" indent="0"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pc="-1" dirty="0">
                <a:solidFill>
                  <a:srgbClr val="000000"/>
                </a:solidFill>
                <a:latin typeface="Calibri"/>
              </a:rPr>
              <a:t>    idades=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[ 23, 25, 33 ]</a:t>
            </a:r>
          </a:p>
          <a:p>
            <a:pPr marL="457200" lvl="1" indent="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None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return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400" b="0" strike="noStrike" spc="-1" dirty="0" err="1">
                <a:solidFill>
                  <a:srgbClr val="000000"/>
                </a:solidFill>
                <a:latin typeface="Calibri"/>
              </a:rPr>
              <a:t>render_template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(‘lista.html’, nomes=usuários, idades=idades)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EXERCÍCIO DE REVISÃO 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Criar um formulário com os seguintes itens: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Nome, Matemática, Física, Química, STATUS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Colocar 3 notas no formulário, calcular a média aritmética e dar o resultado final. Se a nota for maior ou igual a 6 imprimir aprovado, se não imprimir reprovado.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Estilizar o formulário.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ARQUIVOS ESTÁTICOS: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Os arquivos estáticos de uma aplicação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Flask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são armazenados em um diretório chamado “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” na raiz do projeto.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Dentro deste diretório cria-se novas pastas (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js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img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) contendo os respectivos tipos de arquivos estáticos com suas respectivas extensões(.CSS, .JS, .PNG).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Na Pasta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static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teremos subpastas: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v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templates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index.html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pag1.html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v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static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&gt;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style1.css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style2.css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js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				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js1.js			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js2.js				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img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img1.png </a:t>
            </a:r>
            <a:br>
              <a:rPr lang="pt-BR" sz="2800" b="0" strike="noStrike" spc="-1" dirty="0">
                <a:solidFill>
                  <a:srgbClr val="000000"/>
                </a:solidFill>
                <a:latin typeface="Calibri"/>
              </a:rPr>
            </a:b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img2.png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Exemplo: Home Page Simples Usando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e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css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.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Imagem 3"/>
          <p:cNvPicPr/>
          <p:nvPr/>
        </p:nvPicPr>
        <p:blipFill>
          <a:blip r:embed="rId2"/>
          <a:srcRect l="30463" t="7360" r="44154" b="68428"/>
          <a:stretch/>
        </p:blipFill>
        <p:spPr>
          <a:xfrm>
            <a:off x="1624320" y="1915920"/>
            <a:ext cx="8943480" cy="479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9885B-7A12-4B71-8964-C0357F19D30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html</a:t>
            </a:r>
            <a:r>
              <a:rPr lang="pt-BR" dirty="0"/>
              <a:t> com arquivo .</a:t>
            </a:r>
            <a:r>
              <a:rPr lang="pt-BR" dirty="0" err="1"/>
              <a:t>css</a:t>
            </a:r>
            <a:r>
              <a:rPr lang="pt-BR" dirty="0"/>
              <a:t>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B645C5-56CA-4625-85FD-D4A6522788D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38080" y="2766420"/>
            <a:ext cx="10515240" cy="3424830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/>
              <a:t>&lt;</a:t>
            </a:r>
            <a:r>
              <a:rPr lang="pt-BR" sz="2400" b="1" dirty="0" err="1"/>
              <a:t>html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r>
              <a:rPr lang="pt-BR" sz="2400" b="1" dirty="0"/>
              <a:t>	&lt;</a:t>
            </a:r>
            <a:r>
              <a:rPr lang="pt-BR" sz="2400" b="1" dirty="0" err="1"/>
              <a:t>head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r>
              <a:rPr lang="pt-BR" sz="2400" b="1" dirty="0"/>
              <a:t>		&lt;</a:t>
            </a:r>
            <a:r>
              <a:rPr lang="pt-BR" sz="2400" b="1" dirty="0" err="1"/>
              <a:t>title</a:t>
            </a:r>
            <a:r>
              <a:rPr lang="pt-BR" sz="2400" b="1" dirty="0"/>
              <a:t>&gt; ---título--- &lt;/</a:t>
            </a:r>
            <a:r>
              <a:rPr lang="pt-BR" sz="2400" b="1" dirty="0" err="1"/>
              <a:t>title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r>
              <a:rPr lang="pt-BR" sz="2400" b="1" dirty="0"/>
              <a:t>	&lt;/</a:t>
            </a:r>
            <a:r>
              <a:rPr lang="pt-BR" sz="2400" b="1" dirty="0" err="1"/>
              <a:t>head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  &lt;</a:t>
            </a:r>
            <a:r>
              <a:rPr lang="pt-BR" sz="2400" b="1" dirty="0" err="1"/>
              <a:t>body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r>
              <a:rPr lang="pt-BR" sz="2400" b="1" dirty="0"/>
              <a:t>    &lt;link </a:t>
            </a:r>
            <a:r>
              <a:rPr lang="pt-BR" sz="2400" b="1" dirty="0" err="1"/>
              <a:t>rel</a:t>
            </a:r>
            <a:r>
              <a:rPr lang="pt-BR" sz="2400" b="1" dirty="0"/>
              <a:t>=‘</a:t>
            </a:r>
            <a:r>
              <a:rPr lang="pt-BR" sz="2400" b="1" dirty="0" err="1"/>
              <a:t>stylesheet</a:t>
            </a:r>
            <a:r>
              <a:rPr lang="pt-BR" sz="2400" b="1" dirty="0"/>
              <a:t>’ </a:t>
            </a:r>
            <a:r>
              <a:rPr lang="pt-BR" sz="2400" b="1" dirty="0" err="1"/>
              <a:t>href</a:t>
            </a:r>
            <a:r>
              <a:rPr lang="pt-BR" sz="2400" b="1" dirty="0"/>
              <a:t>=‘{{</a:t>
            </a:r>
            <a:r>
              <a:rPr lang="pt-BR" sz="2400" b="1" dirty="0" err="1"/>
              <a:t>url_for</a:t>
            </a:r>
            <a:r>
              <a:rPr lang="pt-BR" sz="2400" b="1" dirty="0"/>
              <a:t>(‘</a:t>
            </a:r>
            <a:r>
              <a:rPr lang="pt-BR" sz="2400" b="1" dirty="0" err="1"/>
              <a:t>static</a:t>
            </a:r>
            <a:r>
              <a:rPr lang="pt-BR" sz="2400" b="1" dirty="0"/>
              <a:t>’,</a:t>
            </a:r>
            <a:r>
              <a:rPr lang="pt-BR" sz="2400" b="1" dirty="0" err="1"/>
              <a:t>filename</a:t>
            </a:r>
            <a:r>
              <a:rPr lang="pt-BR" sz="2400" b="1" dirty="0"/>
              <a:t>=‘arquivo.css’)}}’&gt;</a:t>
            </a:r>
          </a:p>
          <a:p>
            <a:pPr marL="0" indent="0">
              <a:buNone/>
            </a:pPr>
            <a:r>
              <a:rPr lang="pt-BR" sz="2400" b="1" dirty="0"/>
              <a:t>  &lt;/</a:t>
            </a:r>
            <a:r>
              <a:rPr lang="pt-BR" sz="2400" b="1" dirty="0" err="1"/>
              <a:t>body</a:t>
            </a:r>
            <a:r>
              <a:rPr lang="pt-BR" sz="2400" b="1" dirty="0"/>
              <a:t>&gt;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&lt;/</a:t>
            </a:r>
            <a:r>
              <a:rPr lang="pt-BR" sz="2400" b="1" dirty="0" err="1"/>
              <a:t>html</a:t>
            </a:r>
            <a:r>
              <a:rPr lang="pt-BR" sz="2400" b="1" dirty="0"/>
              <a:t>&gt;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638996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teste1.html: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5" name="Imagem 4"/>
          <p:cNvPicPr/>
          <p:nvPr/>
        </p:nvPicPr>
        <p:blipFill>
          <a:blip r:embed="rId2"/>
          <a:srcRect l="30977" t="5300" r="22611" b="64066"/>
          <a:stretch/>
        </p:blipFill>
        <p:spPr>
          <a:xfrm>
            <a:off x="1243665" y="1938210"/>
            <a:ext cx="9474840" cy="3515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Utilizando a função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url_for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&lt;link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rel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="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stylesheet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"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href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="{{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url_for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('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',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filename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= '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/style1.css') }}"&gt;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&lt;/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25B8E1-BEB7-FE50-8AB7-736986CEE338}"/>
              </a:ext>
            </a:extLst>
          </p:cNvPr>
          <p:cNvSpPr txBox="1"/>
          <p:nvPr/>
        </p:nvSpPr>
        <p:spPr>
          <a:xfrm>
            <a:off x="8258175" y="4810125"/>
            <a:ext cx="11811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subpasta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698CF24-BF13-9949-E610-917E8B6B31EB}"/>
              </a:ext>
            </a:extLst>
          </p:cNvPr>
          <p:cNvCxnSpPr/>
          <p:nvPr/>
        </p:nvCxnSpPr>
        <p:spPr>
          <a:xfrm flipV="1">
            <a:off x="8705850" y="3933825"/>
            <a:ext cx="542925" cy="8763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JINJA2 ENGINE TEMPLATE: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Imagem 4"/>
          <p:cNvPicPr/>
          <p:nvPr/>
        </p:nvPicPr>
        <p:blipFill>
          <a:blip r:embed="rId2"/>
          <a:srcRect l="22826" t="26611" r="41523" b="62324"/>
          <a:stretch/>
        </p:blipFill>
        <p:spPr>
          <a:xfrm>
            <a:off x="662760" y="1560600"/>
            <a:ext cx="10117800" cy="1765440"/>
          </a:xfrm>
          <a:prstGeom prst="rect">
            <a:avLst/>
          </a:prstGeom>
          <a:ln w="0"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E81BBE3-3EF5-8A15-6CCB-4FE9B7A27E8F}"/>
              </a:ext>
            </a:extLst>
          </p:cNvPr>
          <p:cNvSpPr txBox="1"/>
          <p:nvPr/>
        </p:nvSpPr>
        <p:spPr>
          <a:xfrm>
            <a:off x="2438400" y="4467225"/>
            <a:ext cx="268605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Front-</a:t>
            </a:r>
            <a:r>
              <a:rPr lang="pt-BR" dirty="0" err="1"/>
              <a:t>End</a:t>
            </a:r>
            <a:endParaRPr lang="pt-BR" dirty="0"/>
          </a:p>
          <a:p>
            <a:r>
              <a:rPr lang="pt-BR" dirty="0" err="1"/>
              <a:t>Template</a:t>
            </a:r>
            <a:endParaRPr lang="pt-BR" dirty="0"/>
          </a:p>
          <a:p>
            <a:r>
              <a:rPr lang="pt-BR" dirty="0"/>
              <a:t>{{valor}}</a:t>
            </a:r>
          </a:p>
          <a:p>
            <a:r>
              <a:rPr lang="pt-BR" dirty="0"/>
              <a:t>{{condicional no valor}}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DB99B7-AF1E-D094-33A8-F03C8D50565C}"/>
              </a:ext>
            </a:extLst>
          </p:cNvPr>
          <p:cNvSpPr txBox="1"/>
          <p:nvPr/>
        </p:nvSpPr>
        <p:spPr>
          <a:xfrm>
            <a:off x="6229351" y="4467224"/>
            <a:ext cx="282892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Back-</a:t>
            </a:r>
            <a:r>
              <a:rPr lang="pt-BR" dirty="0" err="1"/>
              <a:t>End</a:t>
            </a:r>
            <a:endParaRPr lang="pt-BR" dirty="0"/>
          </a:p>
          <a:p>
            <a:r>
              <a:rPr lang="pt-BR" dirty="0"/>
              <a:t>Python</a:t>
            </a:r>
          </a:p>
          <a:p>
            <a:r>
              <a:rPr lang="pt-BR" dirty="0"/>
              <a:t>valor</a:t>
            </a:r>
          </a:p>
          <a:p>
            <a:endParaRPr lang="pt-BR" dirty="0"/>
          </a:p>
          <a:p>
            <a:endParaRPr lang="pt-BR" dirty="0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7679F92-D202-B393-77F5-7659511CC624}"/>
              </a:ext>
            </a:extLst>
          </p:cNvPr>
          <p:cNvCxnSpPr>
            <a:stCxn id="3" idx="1"/>
            <a:endCxn id="2" idx="3"/>
          </p:cNvCxnSpPr>
          <p:nvPr/>
        </p:nvCxnSpPr>
        <p:spPr>
          <a:xfrm flipH="1">
            <a:off x="5124450" y="5205888"/>
            <a:ext cx="11049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Entendendo a função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url_for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():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838080" y="2012040"/>
            <a:ext cx="10066680" cy="4480920"/>
          </a:xfrm>
          <a:prstGeom prst="rect">
            <a:avLst/>
          </a:prstGeom>
          <a:solidFill>
            <a:srgbClr val="E3E8F4"/>
          </a:solidFill>
          <a:ln w="0">
            <a:noFill/>
          </a:ln>
        </p:spPr>
        <p:txBody>
          <a:bodyPr numCol="1" spcCol="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pt-BR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Utiliza-se a função auxiliar 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Arial"/>
              </a:rPr>
              <a:t>url_for</a:t>
            </a: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() para gerar a localização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apropriada do arquivo.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- O primeiro argumento especifica que a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Arial"/>
              </a:rPr>
              <a:t>url</a:t>
            </a: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 está se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vinculando a um arquivo estático.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- O segundo argumento é o caminho do arquivo dentro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do diretório /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Arial"/>
              </a:rPr>
              <a:t>static</a:t>
            </a:r>
            <a:r>
              <a:rPr lang="pt-BR" sz="2800" b="0" strike="noStrike" spc="-1" dirty="0">
                <a:solidFill>
                  <a:srgbClr val="000000"/>
                </a:solidFill>
                <a:latin typeface="Arial"/>
              </a:rPr>
              <a:t>. 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CaixaDeTexto 5"/>
          <p:cNvSpPr/>
          <p:nvPr/>
        </p:nvSpPr>
        <p:spPr>
          <a:xfrm>
            <a:off x="2179800" y="2012040"/>
            <a:ext cx="783180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800" b="1" strike="noStrike" spc="-1" dirty="0" err="1">
                <a:solidFill>
                  <a:srgbClr val="000000"/>
                </a:solidFill>
                <a:latin typeface="Calibri"/>
              </a:rPr>
              <a:t>url_for</a:t>
            </a:r>
            <a:r>
              <a:rPr lang="pt-BR" sz="2800" b="1" strike="noStrike" spc="-1" dirty="0">
                <a:solidFill>
                  <a:srgbClr val="000000"/>
                </a:solidFill>
                <a:latin typeface="Calibri"/>
              </a:rPr>
              <a:t>('</a:t>
            </a:r>
            <a:r>
              <a:rPr lang="pt-BR" sz="2800" b="1" strike="noStrike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b="1" strike="noStrike" spc="-1" dirty="0">
                <a:solidFill>
                  <a:srgbClr val="000000"/>
                </a:solidFill>
                <a:latin typeface="Calibri"/>
              </a:rPr>
              <a:t>', </a:t>
            </a:r>
            <a:r>
              <a:rPr lang="pt-BR" sz="2800" b="1" strike="noStrike" spc="-1" dirty="0" err="1">
                <a:solidFill>
                  <a:srgbClr val="000000"/>
                </a:solidFill>
                <a:latin typeface="Calibri"/>
              </a:rPr>
              <a:t>filename</a:t>
            </a:r>
            <a:r>
              <a:rPr lang="pt-BR" sz="2800" b="1" strike="noStrike" spc="-1" dirty="0">
                <a:solidFill>
                  <a:srgbClr val="000000"/>
                </a:solidFill>
                <a:latin typeface="Calibri"/>
              </a:rPr>
              <a:t>= '</a:t>
            </a:r>
            <a:r>
              <a:rPr lang="pt-BR" sz="2800" b="1" strike="noStrike" spc="-1" dirty="0" err="1">
                <a:solidFill>
                  <a:srgbClr val="000000"/>
                </a:solidFill>
                <a:latin typeface="Calibri"/>
              </a:rPr>
              <a:t>css</a:t>
            </a:r>
            <a:r>
              <a:rPr lang="pt-BR" sz="2800" b="1" strike="noStrike" spc="-1" dirty="0">
                <a:solidFill>
                  <a:srgbClr val="000000"/>
                </a:solidFill>
                <a:latin typeface="Calibri"/>
              </a:rPr>
              <a:t>/style1.css') </a:t>
            </a:r>
            <a:endParaRPr lang="pt-BR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Template1 style1.css: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Imagem 5"/>
          <p:cNvPicPr/>
          <p:nvPr/>
        </p:nvPicPr>
        <p:blipFill>
          <a:blip r:embed="rId2"/>
          <a:srcRect l="31197" t="3455" r="52613" b="71411"/>
          <a:stretch/>
        </p:blipFill>
        <p:spPr>
          <a:xfrm>
            <a:off x="2464920" y="1947960"/>
            <a:ext cx="5313600" cy="463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Entendendo o Código CSS: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CaixaDeTexto 4"/>
          <p:cNvSpPr/>
          <p:nvPr/>
        </p:nvSpPr>
        <p:spPr>
          <a:xfrm>
            <a:off x="1272240" y="1956240"/>
            <a:ext cx="1008108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O código CSS adicionará uma borda, alterará a cor do texto, </a:t>
            </a:r>
            <a:endParaRPr lang="pt-BR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centralizará o texto e formatará o comprimento e altura da caixa.</a:t>
            </a:r>
            <a:endParaRPr lang="pt-BR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2830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8FF40-112F-43F2-A46B-CE6E1D76F49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pt-BR" dirty="0"/>
              <a:t>				A home </a:t>
            </a:r>
            <a:r>
              <a:rPr lang="pt-BR" dirty="0" err="1"/>
              <a:t>page</a:t>
            </a:r>
            <a:r>
              <a:rPr lang="pt-B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41617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m 4"/>
          <p:cNvPicPr/>
          <p:nvPr/>
        </p:nvPicPr>
        <p:blipFill>
          <a:blip r:embed="rId2"/>
          <a:srcRect t="5300" r="2934" b="46276"/>
          <a:stretch/>
        </p:blipFill>
        <p:spPr>
          <a:xfrm>
            <a:off x="0" y="1239840"/>
            <a:ext cx="11833920" cy="3318480"/>
          </a:xfrm>
          <a:prstGeom prst="rect">
            <a:avLst/>
          </a:prstGeom>
          <a:ln w="0">
            <a:noFill/>
          </a:ln>
        </p:spPr>
      </p:pic>
      <p:sp>
        <p:nvSpPr>
          <p:cNvPr id="136" name="Retângulo 5"/>
          <p:cNvSpPr/>
          <p:nvPr/>
        </p:nvSpPr>
        <p:spPr>
          <a:xfrm>
            <a:off x="7553880" y="675720"/>
            <a:ext cx="4505400" cy="78156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Template2 syle2.css: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Imagem 4"/>
          <p:cNvPicPr/>
          <p:nvPr/>
        </p:nvPicPr>
        <p:blipFill rotWithShape="1">
          <a:blip r:embed="rId2"/>
          <a:srcRect l="31197" t="3647" r="40979" b="67917"/>
          <a:stretch/>
        </p:blipFill>
        <p:spPr>
          <a:xfrm>
            <a:off x="1870260" y="1823115"/>
            <a:ext cx="7221960" cy="41490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m 3"/>
          <p:cNvPicPr/>
          <p:nvPr/>
        </p:nvPicPr>
        <p:blipFill>
          <a:blip r:embed="rId2"/>
          <a:srcRect t="2672" r="3042" b="73153"/>
          <a:stretch/>
        </p:blipFill>
        <p:spPr>
          <a:xfrm>
            <a:off x="59400" y="682920"/>
            <a:ext cx="11820600" cy="1657080"/>
          </a:xfrm>
          <a:prstGeom prst="rect">
            <a:avLst/>
          </a:prstGeom>
          <a:ln w="0">
            <a:noFill/>
          </a:ln>
        </p:spPr>
      </p:pic>
      <p:sp>
        <p:nvSpPr>
          <p:cNvPr id="140" name="Retângulo 4"/>
          <p:cNvSpPr/>
          <p:nvPr/>
        </p:nvSpPr>
        <p:spPr>
          <a:xfrm>
            <a:off x="8123760" y="2491560"/>
            <a:ext cx="4068000" cy="6886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Trabalhando com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JavaScript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Imagem 6"/>
          <p:cNvPicPr/>
          <p:nvPr/>
        </p:nvPicPr>
        <p:blipFill>
          <a:blip r:embed="rId2"/>
          <a:srcRect l="31197" t="3071" r="39025" b="66768"/>
          <a:stretch/>
        </p:blipFill>
        <p:spPr>
          <a:xfrm>
            <a:off x="2133720" y="1738080"/>
            <a:ext cx="7712280" cy="4390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473B0FC1-32D9-41FC-9650-66B8125E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			</a:t>
            </a:r>
            <a:r>
              <a:rPr lang="pt-BR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pc="-1" dirty="0">
                <a:solidFill>
                  <a:srgbClr val="000000"/>
                </a:solidFill>
                <a:latin typeface="Calibri Light"/>
              </a:rPr>
              <a:t> em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Javascript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>
            <a:extLst>
              <a:ext uri="{FF2B5EF4-FFF2-40B4-BE49-F238E27FC236}">
                <a16:creationId xmlns:a16="http://schemas.microsoft.com/office/drawing/2014/main" id="{2B3EB3BD-A7FB-4AB8-8E29-2BDB5F90BB32}"/>
              </a:ext>
            </a:extLst>
          </p:cNvPr>
          <p:cNvSpPr txBox="1">
            <a:spLocks/>
          </p:cNvSpPr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1"/>
              </a:spcBef>
              <a:tabLst>
                <a:tab pos="0" algn="l"/>
              </a:tabLst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&lt;script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type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=“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text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/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javascript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"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src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="{{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url_for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('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',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filename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 ‘arquivo.js ‘}}"&gt;&lt;/script&gt;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&lt;/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head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113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javascript.html: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Imagem 4"/>
          <p:cNvPicPr/>
          <p:nvPr/>
        </p:nvPicPr>
        <p:blipFill>
          <a:blip r:embed="rId2"/>
          <a:srcRect l="31089" t="3647" r="26740" b="59814"/>
          <a:stretch/>
        </p:blipFill>
        <p:spPr>
          <a:xfrm>
            <a:off x="1418040" y="1815480"/>
            <a:ext cx="8922960" cy="4346280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6149836-78AD-4BFA-9490-9AAAB5D00603}"/>
              </a:ext>
            </a:extLst>
          </p:cNvPr>
          <p:cNvSpPr txBox="1"/>
          <p:nvPr/>
        </p:nvSpPr>
        <p:spPr>
          <a:xfrm>
            <a:off x="2990850" y="6287040"/>
            <a:ext cx="64674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Executa uma ação quando um botão é acionado.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CE184E0-856C-428A-9661-D972BF4DEA74}"/>
              </a:ext>
            </a:extLst>
          </p:cNvPr>
          <p:cNvCxnSpPr>
            <a:cxnSpLocks/>
          </p:cNvCxnSpPr>
          <p:nvPr/>
        </p:nvCxnSpPr>
        <p:spPr>
          <a:xfrm flipH="1" flipV="1">
            <a:off x="4810125" y="4895850"/>
            <a:ext cx="1276350" cy="138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lIns="0" tIns="0" rIns="0" bIns="0" anchor="ctr">
            <a:noAutofit/>
          </a:bodyPr>
          <a:lstStyle/>
          <a:p>
            <a:r>
              <a:rPr lang="pt-BR" dirty="0" err="1"/>
              <a:t>Template</a:t>
            </a:r>
            <a:r>
              <a:rPr lang="pt-BR" dirty="0"/>
              <a:t> padrão </a:t>
            </a:r>
            <a:r>
              <a:rPr lang="pt-BR" dirty="0" err="1"/>
              <a:t>Flask</a:t>
            </a:r>
            <a:r>
              <a:rPr lang="pt-BR" dirty="0"/>
              <a:t>:</a:t>
            </a:r>
          </a:p>
        </p:txBody>
      </p:sp>
      <p:sp>
        <p:nvSpPr>
          <p:cNvPr id="90" name="CaixaDeTexto 89"/>
          <p:cNvSpPr txBox="1"/>
          <p:nvPr/>
        </p:nvSpPr>
        <p:spPr>
          <a:xfrm>
            <a:off x="1325880" y="2520000"/>
            <a:ext cx="9654120" cy="3972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2800" spc="-1" dirty="0" err="1">
                <a:latin typeface="Arial"/>
              </a:rPr>
              <a:t>f</a:t>
            </a:r>
            <a:r>
              <a:rPr lang="pt-BR" sz="2800" b="0" strike="noStrike" spc="-1" dirty="0" err="1">
                <a:latin typeface="Arial"/>
              </a:rPr>
              <a:t>rom</a:t>
            </a:r>
            <a:r>
              <a:rPr lang="pt-BR" sz="2800" b="0" strike="noStrike" spc="-1" dirty="0">
                <a:latin typeface="Arial"/>
              </a:rPr>
              <a:t> </a:t>
            </a:r>
            <a:r>
              <a:rPr lang="pt-BR" sz="2800" b="0" strike="noStrike" spc="-1" dirty="0" err="1">
                <a:latin typeface="Arial"/>
              </a:rPr>
              <a:t>flask</a:t>
            </a:r>
            <a:r>
              <a:rPr lang="pt-BR" sz="2800" b="0" strike="noStrike" spc="-1" dirty="0">
                <a:latin typeface="Arial"/>
              </a:rPr>
              <a:t> </a:t>
            </a:r>
            <a:r>
              <a:rPr lang="pt-BR" sz="2800" b="0" strike="noStrike" spc="-1" dirty="0" err="1">
                <a:latin typeface="Arial"/>
              </a:rPr>
              <a:t>import</a:t>
            </a:r>
            <a:r>
              <a:rPr lang="pt-BR" sz="2800" b="0" strike="noStrike" spc="-1" dirty="0">
                <a:latin typeface="Arial"/>
              </a:rPr>
              <a:t> </a:t>
            </a:r>
            <a:r>
              <a:rPr lang="pt-BR" sz="2800" b="0" strike="noStrike" spc="-1" dirty="0" err="1">
                <a:latin typeface="Arial"/>
              </a:rPr>
              <a:t>Flask</a:t>
            </a:r>
            <a:r>
              <a:rPr lang="pt-BR" sz="2800" b="0" strike="noStrike" spc="-1" dirty="0">
                <a:latin typeface="Arial"/>
              </a:rPr>
              <a:t>, </a:t>
            </a:r>
            <a:r>
              <a:rPr lang="pt-BR" sz="2800" b="0" strike="noStrike" spc="-1" dirty="0" err="1">
                <a:latin typeface="Arial"/>
              </a:rPr>
              <a:t>render</a:t>
            </a:r>
            <a:r>
              <a:rPr lang="pt-BR" sz="2800" spc="-1" dirty="0" err="1">
                <a:latin typeface="Arial"/>
              </a:rPr>
              <a:t>_template</a:t>
            </a:r>
            <a:endParaRPr lang="pt-BR" sz="2800" spc="-1" dirty="0">
              <a:latin typeface="Arial"/>
            </a:endParaRPr>
          </a:p>
          <a:p>
            <a:r>
              <a:rPr lang="pt-BR" sz="2800" spc="-1" dirty="0">
                <a:latin typeface="Arial"/>
              </a:rPr>
              <a:t>a</a:t>
            </a:r>
            <a:r>
              <a:rPr lang="pt-BR" sz="2800" b="0" strike="noStrike" spc="-1" dirty="0">
                <a:latin typeface="Arial"/>
              </a:rPr>
              <a:t>pp=</a:t>
            </a:r>
            <a:r>
              <a:rPr lang="pt-BR" sz="2800" b="0" strike="noStrike" spc="-1" dirty="0" err="1">
                <a:latin typeface="Arial"/>
              </a:rPr>
              <a:t>Flask</a:t>
            </a:r>
            <a:r>
              <a:rPr lang="pt-BR" sz="2800" b="0" strike="noStrike" spc="-1" dirty="0">
                <a:latin typeface="Arial"/>
              </a:rPr>
              <a:t>(__</a:t>
            </a:r>
            <a:r>
              <a:rPr lang="pt-BR" sz="2800" b="0" strike="noStrike" spc="-1" dirty="0" err="1">
                <a:latin typeface="Arial"/>
              </a:rPr>
              <a:t>name</a:t>
            </a:r>
            <a:r>
              <a:rPr lang="pt-BR" sz="2800" b="0" strike="noStrike" spc="-1" dirty="0">
                <a:latin typeface="Arial"/>
              </a:rPr>
              <a:t>__)</a:t>
            </a:r>
          </a:p>
          <a:p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@app.route('/')</a:t>
            </a:r>
            <a:endParaRPr lang="pt-BR" sz="2800" b="0" strike="noStrike" spc="-1" dirty="0">
              <a:latin typeface="Arial"/>
            </a:endParaRPr>
          </a:p>
          <a:p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def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home():</a:t>
            </a:r>
          </a:p>
          <a:p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---Código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python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---</a:t>
            </a:r>
          </a:p>
          <a:p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return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render_template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(‘página.html’, dado=valor)</a:t>
            </a:r>
            <a:endParaRPr lang="pt-BR" sz="2800" b="0" strike="noStrike" spc="-1" dirty="0">
              <a:latin typeface="Arial"/>
            </a:endParaRPr>
          </a:p>
          <a:p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If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__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name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__ == “__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main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__”:</a:t>
            </a:r>
            <a:endParaRPr lang="pt-BR" sz="2800" b="0" strike="noStrike" spc="-1" dirty="0">
              <a:latin typeface="Arial"/>
            </a:endParaRPr>
          </a:p>
          <a:p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   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a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pp.run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(debug=</a:t>
            </a:r>
            <a:r>
              <a:rPr lang="pt-BR" sz="2800" b="0" strike="noStrike" spc="-1" dirty="0" err="1">
                <a:solidFill>
                  <a:srgbClr val="000000"/>
                </a:solidFill>
                <a:latin typeface="Calibri"/>
              </a:rPr>
              <a:t>True</a:t>
            </a: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)</a:t>
            </a:r>
            <a:endParaRPr lang="pt-BR" sz="2800" b="0" strike="noStrike" spc="-1" dirty="0">
              <a:latin typeface="Arial"/>
            </a:endParaRPr>
          </a:p>
          <a:p>
            <a:endParaRPr lang="pt-BR" sz="2400" b="0" strike="noStrike" spc="-1" dirty="0">
              <a:latin typeface="Arial"/>
            </a:endParaRPr>
          </a:p>
          <a:p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Script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JavaScript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js1.js: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Imagem 4"/>
          <p:cNvPicPr/>
          <p:nvPr/>
        </p:nvPicPr>
        <p:blipFill>
          <a:blip r:embed="rId2"/>
          <a:srcRect l="30762" t="3071" r="37937" b="68702"/>
          <a:stretch/>
        </p:blipFill>
        <p:spPr>
          <a:xfrm>
            <a:off x="1796200" y="1853120"/>
            <a:ext cx="8976960" cy="4550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m 4"/>
          <p:cNvPicPr/>
          <p:nvPr/>
        </p:nvPicPr>
        <p:blipFill>
          <a:blip r:embed="rId2"/>
          <a:srcRect t="5300" r="33696" b="65801"/>
          <a:stretch/>
        </p:blipFill>
        <p:spPr>
          <a:xfrm>
            <a:off x="700560" y="855360"/>
            <a:ext cx="11491200" cy="2815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Trabalhando com arquivo de imagem: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9" name="Picture 2" descr="Ver a imagem de origem"/>
          <p:cNvPicPr/>
          <p:nvPr/>
        </p:nvPicPr>
        <p:blipFill>
          <a:blip r:embed="rId2"/>
          <a:stretch/>
        </p:blipFill>
        <p:spPr>
          <a:xfrm>
            <a:off x="2221560" y="1943100"/>
            <a:ext cx="6150915" cy="41189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Script: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1" name="Imagem 4"/>
          <p:cNvPicPr/>
          <p:nvPr/>
        </p:nvPicPr>
        <p:blipFill>
          <a:blip r:embed="rId2"/>
          <a:srcRect l="30762" t="3263" r="39456" b="67934"/>
          <a:stretch/>
        </p:blipFill>
        <p:spPr>
          <a:xfrm>
            <a:off x="1375280" y="1789680"/>
            <a:ext cx="9022680" cy="490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C262F-A7E8-4FB2-8763-E4AE1CDD64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pt-BR" dirty="0"/>
              <a:t>Inserção da Imagem: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56C28C-1428-48C5-8959-8E3564E0652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38079" y="2486025"/>
            <a:ext cx="10696695" cy="3562350"/>
          </a:xfrm>
        </p:spPr>
        <p:txBody>
          <a:bodyPr/>
          <a:lstStyle/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html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&lt;body&gt;</a:t>
            </a:r>
          </a:p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img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class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=“imagem"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src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="{{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url_for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('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static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', 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filename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= ‘/arquivo.png ‘}}"&gt;</a:t>
            </a:r>
          </a:p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&lt;/body&gt;</a:t>
            </a: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  <a:latin typeface="Calibri"/>
              </a:rPr>
              <a:t>&lt;/</a:t>
            </a:r>
            <a:r>
              <a:rPr lang="pt-BR" sz="2800" spc="-1" dirty="0" err="1">
                <a:solidFill>
                  <a:srgbClr val="000000"/>
                </a:solidFill>
                <a:latin typeface="Calibri"/>
              </a:rPr>
              <a:t>html</a:t>
            </a:r>
            <a:r>
              <a:rPr lang="pt-BR" sz="2800" spc="-1" dirty="0">
                <a:solidFill>
                  <a:srgbClr val="000000"/>
                </a:solidFill>
                <a:latin typeface="Calibri"/>
              </a:rPr>
              <a:t>&gt;</a:t>
            </a:r>
          </a:p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  <a:p>
            <a:pPr marL="0" indent="0">
              <a:spcBef>
                <a:spcPts val="1001"/>
              </a:spcBef>
              <a:buNone/>
              <a:tabLst>
                <a:tab pos="0" algn="l"/>
              </a:tabLst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5915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img1.html: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Imagem 4"/>
          <p:cNvPicPr/>
          <p:nvPr/>
        </p:nvPicPr>
        <p:blipFill>
          <a:blip r:embed="rId2"/>
          <a:srcRect l="30762" t="3263" r="22934" b="62132"/>
          <a:stretch/>
        </p:blipFill>
        <p:spPr>
          <a:xfrm>
            <a:off x="954000" y="2014200"/>
            <a:ext cx="9461520" cy="397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Imagem 4"/>
          <p:cNvPicPr/>
          <p:nvPr/>
        </p:nvPicPr>
        <p:blipFill>
          <a:blip r:embed="rId2"/>
          <a:srcRect t="5300" r="5109" b="7419"/>
          <a:stretch/>
        </p:blipFill>
        <p:spPr>
          <a:xfrm>
            <a:off x="0" y="365040"/>
            <a:ext cx="11568960" cy="598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Dimensionando o tamanho da figura</a:t>
            </a:r>
            <a:br>
              <a:rPr sz="4400" dirty="0"/>
            </a:b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criando um script .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css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Imagem 4"/>
          <p:cNvPicPr/>
          <p:nvPr/>
        </p:nvPicPr>
        <p:blipFill>
          <a:blip r:embed="rId2"/>
          <a:srcRect l="30762" t="3455" r="45113" b="75360"/>
          <a:stretch/>
        </p:blipFill>
        <p:spPr>
          <a:xfrm>
            <a:off x="1590120" y="1914080"/>
            <a:ext cx="8602560" cy="424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Alterando o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Imagem 4"/>
          <p:cNvPicPr/>
          <p:nvPr/>
        </p:nvPicPr>
        <p:blipFill>
          <a:blip r:embed="rId2"/>
          <a:srcRect l="30546" t="2871" r="22283" b="63099"/>
          <a:stretch/>
        </p:blipFill>
        <p:spPr>
          <a:xfrm>
            <a:off x="1203480" y="2107120"/>
            <a:ext cx="9784440" cy="396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m 4"/>
          <p:cNvPicPr/>
          <p:nvPr/>
        </p:nvPicPr>
        <p:blipFill>
          <a:blip r:embed="rId2"/>
          <a:srcRect t="9914" r="41739" b="54595"/>
          <a:stretch/>
        </p:blipFill>
        <p:spPr>
          <a:xfrm>
            <a:off x="861480" y="1277280"/>
            <a:ext cx="10468440" cy="3585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B53BE-3D2B-4F98-9729-BDC0145E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72" y="453817"/>
            <a:ext cx="10515240" cy="1325160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pt-BR" dirty="0"/>
              <a:t>Construindo </a:t>
            </a:r>
            <a:r>
              <a:rPr lang="pt-BR" dirty="0" err="1"/>
              <a:t>Templates</a:t>
            </a:r>
            <a:r>
              <a:rPr lang="pt-BR" dirty="0"/>
              <a:t> em JINJA2: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A5EA4C-64B6-4F9E-8FDF-B0ABF410992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42771" y="2619968"/>
            <a:ext cx="10515240" cy="3415072"/>
          </a:xfrm>
        </p:spPr>
        <p:txBody>
          <a:bodyPr/>
          <a:lstStyle/>
          <a:p>
            <a:pPr marL="0" indent="0">
              <a:buNone/>
            </a:pPr>
            <a:r>
              <a:rPr lang="pt-BR" sz="3200" dirty="0"/>
              <a:t>- Vamos usar a linguagem jinja2 nos </a:t>
            </a:r>
            <a:r>
              <a:rPr lang="pt-BR" sz="3200" dirty="0" err="1"/>
              <a:t>templates</a:t>
            </a:r>
            <a:r>
              <a:rPr lang="pt-BR" sz="3200" dirty="0"/>
              <a:t>.</a:t>
            </a:r>
          </a:p>
          <a:p>
            <a:pPr marL="0" indent="0">
              <a:buNone/>
            </a:pPr>
            <a:r>
              <a:rPr lang="pt-BR" sz="3200" dirty="0"/>
              <a:t>- A linguagem jinja2 é quem vai fazer o código </a:t>
            </a:r>
            <a:r>
              <a:rPr lang="pt-BR" sz="3200" dirty="0" err="1"/>
              <a:t>python</a:t>
            </a:r>
            <a:r>
              <a:rPr lang="pt-BR" sz="3200" dirty="0"/>
              <a:t> ser lido em HTML.</a:t>
            </a:r>
          </a:p>
        </p:txBody>
      </p:sp>
    </p:spTree>
    <p:extLst>
      <p:ext uri="{BB962C8B-B14F-4D97-AF65-F5344CB8AC3E}">
        <p14:creationId xmlns:p14="http://schemas.microsoft.com/office/powerpoint/2010/main" val="3489049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Elaborando uma home-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page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várias páginas: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Imagem 4"/>
          <p:cNvPicPr/>
          <p:nvPr/>
        </p:nvPicPr>
        <p:blipFill>
          <a:blip r:embed="rId2"/>
          <a:srcRect l="30977" t="3838" r="41959" b="46475"/>
          <a:stretch/>
        </p:blipFill>
        <p:spPr>
          <a:xfrm>
            <a:off x="1855440" y="1865520"/>
            <a:ext cx="7102800" cy="499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home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5" name="Imagem 4"/>
          <p:cNvPicPr/>
          <p:nvPr/>
        </p:nvPicPr>
        <p:blipFill>
          <a:blip r:embed="rId2"/>
          <a:srcRect l="31197" t="3071" r="30762" b="66192"/>
          <a:stretch/>
        </p:blipFill>
        <p:spPr>
          <a:xfrm>
            <a:off x="1060200" y="1973400"/>
            <a:ext cx="9713520" cy="4412520"/>
          </a:xfrm>
          <a:prstGeom prst="rect">
            <a:avLst/>
          </a:prstGeom>
          <a:ln w="0"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46034B-0CDC-2039-A9BE-F8DBEFDA0A40}"/>
              </a:ext>
            </a:extLst>
          </p:cNvPr>
          <p:cNvSpPr txBox="1"/>
          <p:nvPr/>
        </p:nvSpPr>
        <p:spPr>
          <a:xfrm>
            <a:off x="2314575" y="6484454"/>
            <a:ext cx="55435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O atributo </a:t>
            </a:r>
            <a:r>
              <a:rPr lang="pt-BR" dirty="0" err="1"/>
              <a:t>href</a:t>
            </a:r>
            <a:r>
              <a:rPr lang="pt-BR" dirty="0"/>
              <a:t> especifica o destino de um link.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9FA57A87-9DF8-4D5B-6EBB-266D41123A5F}"/>
              </a:ext>
            </a:extLst>
          </p:cNvPr>
          <p:cNvCxnSpPr>
            <a:cxnSpLocks/>
          </p:cNvCxnSpPr>
          <p:nvPr/>
        </p:nvCxnSpPr>
        <p:spPr>
          <a:xfrm flipV="1">
            <a:off x="3181350" y="5095875"/>
            <a:ext cx="457200" cy="138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pag1.html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Imagem 4"/>
          <p:cNvPicPr/>
          <p:nvPr/>
        </p:nvPicPr>
        <p:blipFill>
          <a:blip r:embed="rId2"/>
          <a:srcRect l="31089" t="3263" r="43914" b="72378"/>
          <a:stretch/>
        </p:blipFill>
        <p:spPr>
          <a:xfrm>
            <a:off x="1802160" y="1788840"/>
            <a:ext cx="8587080" cy="470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pag2.html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Imagem 4"/>
          <p:cNvPicPr/>
          <p:nvPr/>
        </p:nvPicPr>
        <p:blipFill>
          <a:blip r:embed="rId2"/>
          <a:srcRect l="30869" t="2680" r="33916" b="75360"/>
          <a:stretch/>
        </p:blipFill>
        <p:spPr>
          <a:xfrm>
            <a:off x="1411040" y="2057480"/>
            <a:ext cx="9526320" cy="333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: pag3.html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1" name="Imagem 4"/>
          <p:cNvPicPr/>
          <p:nvPr/>
        </p:nvPicPr>
        <p:blipFill>
          <a:blip r:embed="rId2"/>
          <a:srcRect l="31305" t="3455" r="27827" b="73537"/>
          <a:stretch/>
        </p:blipFill>
        <p:spPr>
          <a:xfrm>
            <a:off x="1113120" y="2014200"/>
            <a:ext cx="9965160" cy="3153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m 4"/>
          <p:cNvPicPr/>
          <p:nvPr/>
        </p:nvPicPr>
        <p:blipFill>
          <a:blip r:embed="rId2"/>
          <a:srcRect t="3838" r="73156" b="76438"/>
          <a:stretch/>
        </p:blipFill>
        <p:spPr>
          <a:xfrm>
            <a:off x="8402040" y="463320"/>
            <a:ext cx="3789720" cy="1564920"/>
          </a:xfrm>
          <a:prstGeom prst="rect">
            <a:avLst/>
          </a:prstGeom>
          <a:ln w="0">
            <a:noFill/>
          </a:ln>
        </p:spPr>
      </p:pic>
      <p:pic>
        <p:nvPicPr>
          <p:cNvPr id="173" name="Imagem 5"/>
          <p:cNvPicPr/>
          <p:nvPr/>
        </p:nvPicPr>
        <p:blipFill>
          <a:blip r:embed="rId3"/>
          <a:srcRect t="5197" r="74244" b="75087"/>
          <a:stretch/>
        </p:blipFill>
        <p:spPr>
          <a:xfrm>
            <a:off x="8402280" y="2542965"/>
            <a:ext cx="3789720" cy="1630800"/>
          </a:xfrm>
          <a:prstGeom prst="rect">
            <a:avLst/>
          </a:prstGeom>
          <a:ln w="0">
            <a:noFill/>
          </a:ln>
        </p:spPr>
      </p:pic>
      <p:pic>
        <p:nvPicPr>
          <p:cNvPr id="174" name="Imagem 6"/>
          <p:cNvPicPr/>
          <p:nvPr/>
        </p:nvPicPr>
        <p:blipFill>
          <a:blip r:embed="rId4"/>
          <a:srcRect t="3838" r="65545" b="73729"/>
          <a:stretch/>
        </p:blipFill>
        <p:spPr>
          <a:xfrm>
            <a:off x="8402040" y="4648170"/>
            <a:ext cx="3789720" cy="1386720"/>
          </a:xfrm>
          <a:prstGeom prst="rect">
            <a:avLst/>
          </a:prstGeom>
          <a:ln w="0"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92D339-2E21-D59B-8F42-9DB204A693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22" r="66375" b="58624"/>
          <a:stretch/>
        </p:blipFill>
        <p:spPr>
          <a:xfrm>
            <a:off x="0" y="718800"/>
            <a:ext cx="8262626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Construindo um botão de retorno em HTML: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  <a:latin typeface="Calibri"/>
              </a:rPr>
              <a:t>Insira o código: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&lt;button onclick=“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location.href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='/’ “&gt;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retornar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página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principal&lt;/button&gt;</a:t>
            </a:r>
            <a:endParaRPr lang="pt-B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5DA71-C161-4F73-8642-B7B1DCFC91F6}"/>
              </a:ext>
            </a:extLst>
          </p:cNvPr>
          <p:cNvSpPr txBox="1"/>
          <p:nvPr/>
        </p:nvSpPr>
        <p:spPr>
          <a:xfrm>
            <a:off x="2828925" y="4619625"/>
            <a:ext cx="64674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Executa uma ação quando um botão é acionado.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6CDDD10F-156C-47A3-98C9-3ECE1DC7719B}"/>
              </a:ext>
            </a:extLst>
          </p:cNvPr>
          <p:cNvCxnSpPr/>
          <p:nvPr/>
        </p:nvCxnSpPr>
        <p:spPr>
          <a:xfrm flipH="1" flipV="1">
            <a:off x="3009900" y="2781300"/>
            <a:ext cx="291465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bg2">
              <a:lumMod val="90000"/>
            </a:schemeClr>
          </a:solidFill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Melhorando a home-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page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e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css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.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Imagem 4"/>
          <p:cNvPicPr/>
          <p:nvPr/>
        </p:nvPicPr>
        <p:blipFill>
          <a:blip r:embed="rId2"/>
          <a:srcRect l="31197" t="7515" r="24349" b="66192"/>
          <a:stretch/>
        </p:blipFill>
        <p:spPr>
          <a:xfrm>
            <a:off x="838080" y="2005520"/>
            <a:ext cx="7412400" cy="3378960"/>
          </a:xfrm>
          <a:prstGeom prst="rect">
            <a:avLst/>
          </a:prstGeom>
          <a:ln w="0">
            <a:noFill/>
          </a:ln>
        </p:spPr>
      </p:pic>
      <p:pic>
        <p:nvPicPr>
          <p:cNvPr id="179" name="Imagem 5"/>
          <p:cNvPicPr/>
          <p:nvPr/>
        </p:nvPicPr>
        <p:blipFill>
          <a:blip r:embed="rId3"/>
          <a:srcRect l="31417" t="7323" r="46147" b="67159"/>
          <a:stretch/>
        </p:blipFill>
        <p:spPr>
          <a:xfrm>
            <a:off x="8494560" y="2285460"/>
            <a:ext cx="3378960" cy="2287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m 3"/>
          <p:cNvPicPr/>
          <p:nvPr/>
        </p:nvPicPr>
        <p:blipFill>
          <a:blip r:embed="rId2"/>
          <a:srcRect t="4614" r="59892" b="61549"/>
          <a:stretch/>
        </p:blipFill>
        <p:spPr>
          <a:xfrm>
            <a:off x="477000" y="437400"/>
            <a:ext cx="11237400" cy="5329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8C62E9-1939-22F6-798B-01161BFF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Inserindo o botão nas páginas 1, 2 e 3: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880537-D556-EB2F-BBC1-AAD030BDF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5" t="9184" r="28250" b="68675"/>
          <a:stretch/>
        </p:blipFill>
        <p:spPr>
          <a:xfrm>
            <a:off x="518160" y="2225040"/>
            <a:ext cx="11257556" cy="330708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F3C7F-EC7F-1EDB-AE18-3F767E29D89A}"/>
              </a:ext>
            </a:extLst>
          </p:cNvPr>
          <p:cNvSpPr txBox="1"/>
          <p:nvPr/>
        </p:nvSpPr>
        <p:spPr>
          <a:xfrm>
            <a:off x="2057400" y="6038850"/>
            <a:ext cx="34385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Retorna para a página principal.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214A763-E8A3-2267-608A-7363CC66D05D}"/>
              </a:ext>
            </a:extLst>
          </p:cNvPr>
          <p:cNvCxnSpPr>
            <a:cxnSpLocks/>
          </p:cNvCxnSpPr>
          <p:nvPr/>
        </p:nvCxnSpPr>
        <p:spPr>
          <a:xfrm flipV="1">
            <a:off x="2924175" y="4181475"/>
            <a:ext cx="3276600" cy="1857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55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883F7-2732-4746-935E-2D53FFFC616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pt-BR" dirty="0" err="1"/>
              <a:t>Templete</a:t>
            </a:r>
            <a:r>
              <a:rPr lang="pt-BR" dirty="0"/>
              <a:t> padrão </a:t>
            </a:r>
            <a:r>
              <a:rPr lang="pt-BR" dirty="0" err="1"/>
              <a:t>html</a:t>
            </a:r>
            <a:r>
              <a:rPr lang="pt-BR" dirty="0"/>
              <a:t>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87D45B-FFF1-4C33-8409-AD0CECBC977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193186" y="3054974"/>
            <a:ext cx="10515240" cy="2813166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&lt;</a:t>
            </a:r>
            <a:r>
              <a:rPr lang="pt-BR" sz="2000" dirty="0" err="1"/>
              <a:t>html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&lt;</a:t>
            </a:r>
            <a:r>
              <a:rPr lang="pt-BR" sz="2000" dirty="0" err="1"/>
              <a:t>head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	&lt;</a:t>
            </a:r>
            <a:r>
              <a:rPr lang="pt-BR" sz="2000" dirty="0" err="1"/>
              <a:t>title</a:t>
            </a:r>
            <a:r>
              <a:rPr lang="pt-BR" sz="2000" dirty="0"/>
              <a:t>&gt; ---título--- &lt;/</a:t>
            </a:r>
            <a:r>
              <a:rPr lang="pt-BR" sz="2000" dirty="0" err="1"/>
              <a:t>title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&lt;/</a:t>
            </a:r>
            <a:r>
              <a:rPr lang="pt-BR" sz="2000" dirty="0" err="1"/>
              <a:t>head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  &lt;</a:t>
            </a:r>
            <a:r>
              <a:rPr lang="pt-BR" sz="2000" dirty="0" err="1"/>
              <a:t>body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    ---Código---</a:t>
            </a:r>
          </a:p>
          <a:p>
            <a:pPr marL="0" indent="0">
              <a:buNone/>
            </a:pPr>
            <a:r>
              <a:rPr lang="pt-BR" sz="2000" dirty="0"/>
              <a:t>  &lt;/</a:t>
            </a:r>
            <a:r>
              <a:rPr lang="pt-BR" sz="2000" dirty="0" err="1"/>
              <a:t>body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&lt;/</a:t>
            </a:r>
            <a:r>
              <a:rPr lang="pt-BR" sz="2000" dirty="0" err="1"/>
              <a:t>html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96972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9E9D0-703D-1818-67E7-10F003C3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BLOG PARA COMENTÁRIOS.</a:t>
            </a:r>
          </a:p>
        </p:txBody>
      </p:sp>
    </p:spTree>
    <p:extLst>
      <p:ext uri="{BB962C8B-B14F-4D97-AF65-F5344CB8AC3E}">
        <p14:creationId xmlns:p14="http://schemas.microsoft.com/office/powerpoint/2010/main" val="26981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880A6-75C8-D540-4B99-503C9FA7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o script </a:t>
            </a:r>
            <a:r>
              <a:rPr lang="pt-BR" dirty="0" err="1"/>
              <a:t>python</a:t>
            </a:r>
            <a:r>
              <a:rPr lang="pt-BR" dirty="0"/>
              <a:t>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B4C55D-0133-1A28-333F-6B912E6FE3B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38380" y="1774739"/>
            <a:ext cx="10515240" cy="3721185"/>
          </a:xfrm>
        </p:spPr>
        <p:txBody>
          <a:bodyPr/>
          <a:lstStyle/>
          <a:p>
            <a:r>
              <a:rPr lang="pt-BR" sz="2400" dirty="0" err="1"/>
              <a:t>from</a:t>
            </a:r>
            <a:r>
              <a:rPr lang="pt-BR" sz="2400" dirty="0"/>
              <a:t> </a:t>
            </a:r>
            <a:r>
              <a:rPr lang="pt-BR" sz="2400" dirty="0" err="1"/>
              <a:t>flask</a:t>
            </a:r>
            <a:r>
              <a:rPr lang="pt-BR" sz="2400" dirty="0"/>
              <a:t> </a:t>
            </a:r>
            <a:r>
              <a:rPr lang="pt-BR" sz="2400" dirty="0" err="1"/>
              <a:t>import</a:t>
            </a:r>
            <a:r>
              <a:rPr lang="pt-BR" sz="2400" dirty="0"/>
              <a:t> </a:t>
            </a:r>
            <a:r>
              <a:rPr lang="pt-BR" sz="2400" dirty="0" err="1"/>
              <a:t>Flask</a:t>
            </a:r>
            <a:r>
              <a:rPr lang="pt-BR" sz="2400" dirty="0"/>
              <a:t>, </a:t>
            </a:r>
            <a:r>
              <a:rPr lang="pt-BR" sz="2400" dirty="0" err="1"/>
              <a:t>render_template</a:t>
            </a:r>
            <a:r>
              <a:rPr lang="pt-BR" sz="2400" dirty="0"/>
              <a:t>, </a:t>
            </a:r>
            <a:r>
              <a:rPr lang="pt-BR" sz="2400" dirty="0" err="1"/>
              <a:t>request</a:t>
            </a:r>
            <a:r>
              <a:rPr lang="pt-BR" sz="2400" dirty="0"/>
              <a:t>, </a:t>
            </a:r>
            <a:r>
              <a:rPr lang="pt-BR" sz="2400" dirty="0" err="1"/>
              <a:t>redirect</a:t>
            </a:r>
            <a:r>
              <a:rPr lang="pt-BR" sz="2400" dirty="0"/>
              <a:t>, </a:t>
            </a:r>
            <a:r>
              <a:rPr lang="pt-BR" sz="2400" dirty="0" err="1"/>
              <a:t>url_for</a:t>
            </a:r>
            <a:r>
              <a:rPr lang="pt-BR" sz="2400" dirty="0"/>
              <a:t>, flash</a:t>
            </a:r>
          </a:p>
          <a:p>
            <a:r>
              <a:rPr lang="pt-BR" sz="2400" dirty="0"/>
              <a:t>app = </a:t>
            </a:r>
            <a:r>
              <a:rPr lang="pt-BR" sz="2400" dirty="0" err="1"/>
              <a:t>Flask</a:t>
            </a:r>
            <a:r>
              <a:rPr lang="pt-BR" sz="2400" dirty="0"/>
              <a:t>(__</a:t>
            </a:r>
            <a:r>
              <a:rPr lang="pt-BR" sz="2400" dirty="0" err="1"/>
              <a:t>name</a:t>
            </a:r>
            <a:r>
              <a:rPr lang="pt-BR" sz="2400" dirty="0"/>
              <a:t>__) </a:t>
            </a:r>
          </a:p>
          <a:p>
            <a:r>
              <a:rPr lang="pt-BR" sz="2400" dirty="0" err="1"/>
              <a:t>comentarios</a:t>
            </a:r>
            <a:r>
              <a:rPr lang="pt-BR" sz="2400" dirty="0"/>
              <a:t>=[]</a:t>
            </a:r>
          </a:p>
          <a:p>
            <a:br>
              <a:rPr lang="pt-BR" sz="2400" dirty="0"/>
            </a:br>
            <a:r>
              <a:rPr lang="pt-BR" sz="2400" dirty="0"/>
              <a:t>@app.route('/form') </a:t>
            </a:r>
          </a:p>
          <a:p>
            <a:r>
              <a:rPr lang="pt-BR" sz="2400" dirty="0" err="1"/>
              <a:t>def</a:t>
            </a:r>
            <a:r>
              <a:rPr lang="pt-BR" sz="2400" dirty="0"/>
              <a:t> </a:t>
            </a:r>
            <a:r>
              <a:rPr lang="pt-BR" sz="2400" dirty="0" err="1"/>
              <a:t>form</a:t>
            </a:r>
            <a:r>
              <a:rPr lang="pt-BR" sz="2400" dirty="0"/>
              <a:t>(): </a:t>
            </a:r>
          </a:p>
          <a:p>
            <a:r>
              <a:rPr lang="pt-BR" sz="2400" dirty="0"/>
              <a:t>    </a:t>
            </a:r>
            <a:r>
              <a:rPr lang="pt-BR" sz="2400" dirty="0" err="1"/>
              <a:t>return</a:t>
            </a:r>
            <a:r>
              <a:rPr lang="pt-BR" sz="2400" dirty="0"/>
              <a:t> </a:t>
            </a:r>
            <a:r>
              <a:rPr lang="pt-BR" sz="2400" dirty="0" err="1"/>
              <a:t>render_template</a:t>
            </a:r>
            <a:r>
              <a:rPr lang="pt-BR" sz="2400" dirty="0"/>
              <a:t>("blog1.html")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BAF2CE-D989-00B2-F3CE-5B1BE61DD4DA}"/>
              </a:ext>
            </a:extLst>
          </p:cNvPr>
          <p:cNvSpPr txBox="1"/>
          <p:nvPr/>
        </p:nvSpPr>
        <p:spPr>
          <a:xfrm>
            <a:off x="7067550" y="3305175"/>
            <a:ext cx="250507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Cria uma lista vazia.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21DC22-CA93-2FAF-811F-FE0297390217}"/>
              </a:ext>
            </a:extLst>
          </p:cNvPr>
          <p:cNvCxnSpPr>
            <a:cxnSpLocks/>
          </p:cNvCxnSpPr>
          <p:nvPr/>
        </p:nvCxnSpPr>
        <p:spPr>
          <a:xfrm flipH="1" flipV="1">
            <a:off x="3114675" y="2676525"/>
            <a:ext cx="5048250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E1F3E6-B295-AC9C-BAD7-B229E69FFF5D}"/>
              </a:ext>
            </a:extLst>
          </p:cNvPr>
          <p:cNvSpPr txBox="1"/>
          <p:nvPr/>
        </p:nvSpPr>
        <p:spPr>
          <a:xfrm>
            <a:off x="7219950" y="4181475"/>
            <a:ext cx="250507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1ª rota para criar um formulário.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8B7F896-8F90-6560-08B3-ABDA0D107D04}"/>
              </a:ext>
            </a:extLst>
          </p:cNvPr>
          <p:cNvCxnSpPr>
            <a:cxnSpLocks/>
          </p:cNvCxnSpPr>
          <p:nvPr/>
        </p:nvCxnSpPr>
        <p:spPr>
          <a:xfrm flipH="1" flipV="1">
            <a:off x="3267075" y="3552825"/>
            <a:ext cx="5048250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804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B3915-6C0A-6F7A-9118-FC4FECE9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 do script: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ADF26F-0C9D-7BA0-8F08-2B4DC9B75E2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38080" y="1690201"/>
            <a:ext cx="10515240" cy="4662974"/>
          </a:xfrm>
        </p:spPr>
        <p:txBody>
          <a:bodyPr/>
          <a:lstStyle/>
          <a:p>
            <a:br>
              <a:rPr lang="pt-BR" sz="2400" dirty="0"/>
            </a:br>
            <a:r>
              <a:rPr lang="pt-BR" sz="2400" dirty="0"/>
              <a:t>@app.route('/data', </a:t>
            </a:r>
            <a:r>
              <a:rPr lang="pt-BR" sz="2400" dirty="0" err="1"/>
              <a:t>methods</a:t>
            </a:r>
            <a:r>
              <a:rPr lang="pt-BR" sz="2400" dirty="0"/>
              <a:t>=['</a:t>
            </a:r>
            <a:r>
              <a:rPr lang="pt-BR" sz="2400" dirty="0" err="1"/>
              <a:t>get</a:t>
            </a:r>
            <a:r>
              <a:rPr lang="pt-BR" sz="2400" dirty="0"/>
              <a:t>', 'post']) </a:t>
            </a:r>
          </a:p>
          <a:p>
            <a:r>
              <a:rPr lang="pt-BR" sz="2400" dirty="0" err="1"/>
              <a:t>def</a:t>
            </a:r>
            <a:r>
              <a:rPr lang="pt-BR" sz="2400" dirty="0"/>
              <a:t> data():</a:t>
            </a:r>
          </a:p>
          <a:p>
            <a:br>
              <a:rPr lang="pt-BR" sz="2400" dirty="0"/>
            </a:br>
            <a:r>
              <a:rPr lang="pt-BR" sz="2400" dirty="0"/>
              <a:t>    </a:t>
            </a:r>
            <a:r>
              <a:rPr lang="pt-BR" sz="2400" dirty="0" err="1"/>
              <a:t>if</a:t>
            </a:r>
            <a:r>
              <a:rPr lang="pt-BR" sz="2400" dirty="0"/>
              <a:t> </a:t>
            </a:r>
            <a:r>
              <a:rPr lang="pt-BR" sz="2400" dirty="0" err="1"/>
              <a:t>request.method</a:t>
            </a:r>
            <a:r>
              <a:rPr lang="pt-BR" sz="2400" dirty="0"/>
              <a:t>=='POST’:</a:t>
            </a:r>
          </a:p>
          <a:p>
            <a:endParaRPr lang="pt-BR" sz="2400" dirty="0"/>
          </a:p>
          <a:p>
            <a:r>
              <a:rPr lang="pt-BR" sz="2400" dirty="0"/>
              <a:t>        </a:t>
            </a:r>
            <a:r>
              <a:rPr lang="pt-BR" sz="2400" dirty="0" err="1"/>
              <a:t>comentario</a:t>
            </a:r>
            <a:r>
              <a:rPr lang="pt-BR" sz="2400" dirty="0"/>
              <a:t>=</a:t>
            </a:r>
            <a:r>
              <a:rPr lang="pt-BR" sz="2400" dirty="0" err="1"/>
              <a:t>request.form.get</a:t>
            </a:r>
            <a:r>
              <a:rPr lang="pt-BR" sz="2400" dirty="0"/>
              <a:t>("</a:t>
            </a:r>
            <a:r>
              <a:rPr lang="pt-BR" sz="2400" dirty="0" err="1"/>
              <a:t>comentario</a:t>
            </a:r>
            <a:r>
              <a:rPr lang="pt-BR" sz="2400" dirty="0"/>
              <a:t>")</a:t>
            </a:r>
          </a:p>
          <a:p>
            <a:r>
              <a:rPr lang="pt-BR" sz="2400" dirty="0"/>
              <a:t>        </a:t>
            </a:r>
            <a:r>
              <a:rPr lang="pt-BR" sz="2400" dirty="0" err="1"/>
              <a:t>comentarios.append</a:t>
            </a:r>
            <a:r>
              <a:rPr lang="pt-BR" sz="2400" dirty="0"/>
              <a:t>(</a:t>
            </a:r>
            <a:r>
              <a:rPr lang="pt-BR" sz="2400" dirty="0" err="1"/>
              <a:t>comentario</a:t>
            </a:r>
            <a:r>
              <a:rPr lang="pt-BR" sz="2400" dirty="0"/>
              <a:t>)</a:t>
            </a:r>
          </a:p>
          <a:p>
            <a:endParaRPr lang="pt-BR" sz="2400" dirty="0"/>
          </a:p>
          <a:p>
            <a:r>
              <a:rPr lang="pt-BR" sz="2400" dirty="0"/>
              <a:t>    </a:t>
            </a:r>
            <a:r>
              <a:rPr lang="pt-BR" sz="2400" dirty="0" err="1"/>
              <a:t>return</a:t>
            </a:r>
            <a:r>
              <a:rPr lang="pt-BR" sz="2400" dirty="0"/>
              <a:t> </a:t>
            </a:r>
            <a:r>
              <a:rPr lang="pt-BR" sz="2400" dirty="0" err="1"/>
              <a:t>render_template</a:t>
            </a:r>
            <a:r>
              <a:rPr lang="pt-BR" sz="2400" dirty="0"/>
              <a:t>("blog2.html",comentarios=</a:t>
            </a:r>
            <a:r>
              <a:rPr lang="pt-BR" sz="2400" dirty="0" err="1"/>
              <a:t>comentarios</a:t>
            </a:r>
            <a:r>
              <a:rPr lang="pt-BR" sz="2400" dirty="0"/>
              <a:t>)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374352-C380-FB27-433C-76317A5C803F}"/>
              </a:ext>
            </a:extLst>
          </p:cNvPr>
          <p:cNvSpPr txBox="1"/>
          <p:nvPr/>
        </p:nvSpPr>
        <p:spPr>
          <a:xfrm>
            <a:off x="7410450" y="3059668"/>
            <a:ext cx="250507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2ª rota para cria uma lista de comentários.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9B9A6E5-2BA5-E8B9-3BCA-7319F1BD897D}"/>
              </a:ext>
            </a:extLst>
          </p:cNvPr>
          <p:cNvCxnSpPr>
            <a:cxnSpLocks/>
          </p:cNvCxnSpPr>
          <p:nvPr/>
        </p:nvCxnSpPr>
        <p:spPr>
          <a:xfrm flipH="1" flipV="1">
            <a:off x="3133725" y="2431018"/>
            <a:ext cx="5048250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6DE075-6C22-89B2-9FBF-C529C6917EA0}"/>
              </a:ext>
            </a:extLst>
          </p:cNvPr>
          <p:cNvSpPr txBox="1"/>
          <p:nvPr/>
        </p:nvSpPr>
        <p:spPr>
          <a:xfrm>
            <a:off x="8572500" y="5547655"/>
            <a:ext cx="250507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Adiciona comentários pela função </a:t>
            </a:r>
            <a:r>
              <a:rPr lang="pt-BR" dirty="0" err="1"/>
              <a:t>append</a:t>
            </a:r>
            <a:r>
              <a:rPr lang="pt-BR" dirty="0"/>
              <a:t>.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A382435-C382-CA52-77DE-78EFB2FF104F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019550" y="4429135"/>
            <a:ext cx="4552950" cy="144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998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306785-FE93-1194-7DB4-E21FCB62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 do script: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53B739-E827-FB1F-A532-261B4D8FBD6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14255" y="2393865"/>
            <a:ext cx="10515240" cy="1325160"/>
          </a:xfrm>
        </p:spPr>
        <p:txBody>
          <a:bodyPr/>
          <a:lstStyle/>
          <a:p>
            <a:br>
              <a:rPr lang="pt-BR" sz="2800" dirty="0"/>
            </a:br>
            <a:br>
              <a:rPr lang="pt-BR" sz="2800" dirty="0"/>
            </a:br>
            <a:br>
              <a:rPr lang="pt-BR" sz="2400" dirty="0"/>
            </a:br>
            <a:r>
              <a:rPr lang="pt-BR" sz="2400" dirty="0" err="1"/>
              <a:t>if</a:t>
            </a:r>
            <a:r>
              <a:rPr lang="pt-BR" sz="2400" dirty="0"/>
              <a:t> __</a:t>
            </a:r>
            <a:r>
              <a:rPr lang="pt-BR" sz="2400" dirty="0" err="1"/>
              <a:t>name</a:t>
            </a:r>
            <a:r>
              <a:rPr lang="pt-BR" sz="2400" dirty="0"/>
              <a:t>__ == '__</a:t>
            </a:r>
            <a:r>
              <a:rPr lang="pt-BR" sz="2400" dirty="0" err="1"/>
              <a:t>main</a:t>
            </a:r>
            <a:r>
              <a:rPr lang="pt-BR" sz="2400" dirty="0"/>
              <a:t>_': </a:t>
            </a:r>
          </a:p>
          <a:p>
            <a:r>
              <a:rPr lang="pt-BR" sz="2400" dirty="0"/>
              <a:t>    </a:t>
            </a:r>
            <a:r>
              <a:rPr lang="pt-BR" sz="2400" dirty="0" err="1"/>
              <a:t>app.run</a:t>
            </a:r>
            <a:r>
              <a:rPr lang="pt-BR" sz="2400" dirty="0"/>
              <a:t>(debug=</a:t>
            </a:r>
            <a:r>
              <a:rPr lang="pt-BR" sz="2400" dirty="0" err="1"/>
              <a:t>True</a:t>
            </a:r>
            <a:r>
              <a:rPr lang="pt-BR" sz="2400" dirty="0"/>
              <a:t>)</a:t>
            </a:r>
          </a:p>
          <a:p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1059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9A9A1-ABD5-829D-BDA6-6B16EA53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615B94-F93B-66B5-786C-4B9C04134C5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EDBA6E-08D1-F970-DEBC-2566320A1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7757" r="35500" b="43552"/>
          <a:stretch/>
        </p:blipFill>
        <p:spPr>
          <a:xfrm>
            <a:off x="350520" y="156780"/>
            <a:ext cx="11445240" cy="645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85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53883-A565-A51F-D1EB-EAF31652F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Templates</a:t>
            </a:r>
            <a:r>
              <a:rPr lang="pt-BR" dirty="0"/>
              <a:t>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BF0689-6957-4E3F-B2B0-B39CD14CF23D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1800" dirty="0"/>
              <a:t>&lt;</a:t>
            </a:r>
            <a:r>
              <a:rPr lang="pt-BR" sz="1800" dirty="0" err="1"/>
              <a:t>html</a:t>
            </a:r>
            <a:r>
              <a:rPr lang="pt-BR" sz="1800" dirty="0"/>
              <a:t>&gt;</a:t>
            </a:r>
            <a:br>
              <a:rPr lang="pt-BR" sz="1800" dirty="0"/>
            </a:br>
            <a:r>
              <a:rPr lang="pt-BR" sz="1800" dirty="0"/>
              <a:t>&lt;</a:t>
            </a:r>
            <a:r>
              <a:rPr lang="pt-BR" sz="1800" dirty="0" err="1"/>
              <a:t>head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    &lt;</a:t>
            </a:r>
            <a:r>
              <a:rPr lang="pt-BR" sz="1800" dirty="0" err="1"/>
              <a:t>title</a:t>
            </a:r>
            <a:r>
              <a:rPr lang="pt-BR" sz="1800" dirty="0"/>
              <a:t>&gt;        BLOG    &lt;/</a:t>
            </a:r>
            <a:r>
              <a:rPr lang="pt-BR" sz="1800" dirty="0" err="1"/>
              <a:t>title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&lt;/</a:t>
            </a:r>
            <a:r>
              <a:rPr lang="pt-BR" sz="1800" dirty="0" err="1"/>
              <a:t>head</a:t>
            </a:r>
            <a:r>
              <a:rPr lang="pt-BR" sz="1800" dirty="0"/>
              <a:t>&gt;</a:t>
            </a:r>
            <a:br>
              <a:rPr lang="pt-BR" sz="1800" dirty="0"/>
            </a:br>
            <a:r>
              <a:rPr lang="pt-BR" sz="1800" dirty="0"/>
              <a:t>&lt;body&gt;</a:t>
            </a:r>
          </a:p>
          <a:p>
            <a:pPr marL="0" indent="0">
              <a:buNone/>
            </a:pPr>
            <a:r>
              <a:rPr lang="pt-BR" sz="1800" dirty="0"/>
              <a:t>    &lt;h1&gt;BLOG - Faça um Comentário.&lt;/h1&gt;</a:t>
            </a:r>
          </a:p>
          <a:p>
            <a:pPr marL="0" indent="0">
              <a:buNone/>
            </a:pPr>
            <a:r>
              <a:rPr lang="pt-BR" sz="1800" dirty="0"/>
              <a:t>    &lt;</a:t>
            </a:r>
            <a:r>
              <a:rPr lang="pt-BR" sz="1800" dirty="0" err="1"/>
              <a:t>form</a:t>
            </a:r>
            <a:r>
              <a:rPr lang="pt-BR" sz="1800" dirty="0"/>
              <a:t> </a:t>
            </a:r>
            <a:r>
              <a:rPr lang="pt-BR" sz="1800" dirty="0" err="1"/>
              <a:t>action</a:t>
            </a:r>
            <a:r>
              <a:rPr lang="pt-BR" sz="1800" dirty="0"/>
              <a:t>="/data" </a:t>
            </a:r>
            <a:r>
              <a:rPr lang="pt-BR" sz="1800" dirty="0" err="1"/>
              <a:t>method</a:t>
            </a:r>
            <a:r>
              <a:rPr lang="pt-BR" sz="1800" dirty="0"/>
              <a:t>="post"&gt;</a:t>
            </a:r>
          </a:p>
          <a:p>
            <a:pPr marL="0" indent="0">
              <a:buNone/>
            </a:pPr>
            <a:r>
              <a:rPr lang="pt-BR" sz="1800" dirty="0"/>
              <a:t>        &lt;</a:t>
            </a:r>
            <a:r>
              <a:rPr lang="pt-BR" sz="1800" dirty="0" err="1"/>
              <a:t>textarea</a:t>
            </a:r>
            <a:r>
              <a:rPr lang="pt-BR" sz="1800" dirty="0"/>
              <a:t> </a:t>
            </a:r>
            <a:r>
              <a:rPr lang="pt-BR" sz="1800" dirty="0" err="1"/>
              <a:t>name</a:t>
            </a:r>
            <a:r>
              <a:rPr lang="pt-BR" sz="1800" dirty="0"/>
              <a:t>="</a:t>
            </a:r>
            <a:r>
              <a:rPr lang="pt-BR" sz="1800" dirty="0" err="1"/>
              <a:t>comentario</a:t>
            </a:r>
            <a:r>
              <a:rPr lang="pt-BR" sz="1800" dirty="0"/>
              <a:t>" </a:t>
            </a:r>
            <a:r>
              <a:rPr lang="pt-BR" sz="1800" dirty="0" err="1"/>
              <a:t>rows</a:t>
            </a:r>
            <a:r>
              <a:rPr lang="pt-BR" sz="1800" dirty="0"/>
              <a:t>="100" </a:t>
            </a:r>
            <a:r>
              <a:rPr lang="pt-BR" sz="1800" dirty="0" err="1"/>
              <a:t>cols</a:t>
            </a:r>
            <a:r>
              <a:rPr lang="pt-BR" sz="1800" dirty="0"/>
              <a:t>="100"&gt;&lt;/</a:t>
            </a:r>
            <a:r>
              <a:rPr lang="pt-BR" sz="1800" dirty="0" err="1"/>
              <a:t>textarea</a:t>
            </a:r>
            <a:r>
              <a:rPr lang="pt-BR" sz="1800" dirty="0"/>
              <a:t>&gt; &lt;</a:t>
            </a:r>
            <a:r>
              <a:rPr lang="pt-BR" sz="1800" dirty="0" err="1"/>
              <a:t>br</a:t>
            </a:r>
            <a:r>
              <a:rPr lang="pt-BR" sz="1800" dirty="0"/>
              <a:t>&gt;</a:t>
            </a:r>
            <a:br>
              <a:rPr lang="pt-BR" sz="1800" dirty="0"/>
            </a:br>
            <a:r>
              <a:rPr lang="pt-BR" sz="1800" dirty="0"/>
              <a:t>        &lt;</a:t>
            </a:r>
            <a:r>
              <a:rPr lang="pt-BR" sz="1800" dirty="0" err="1"/>
              <a:t>button</a:t>
            </a:r>
            <a:r>
              <a:rPr lang="pt-BR" sz="1800" dirty="0"/>
              <a:t> </a:t>
            </a:r>
            <a:r>
              <a:rPr lang="pt-BR" sz="1800" dirty="0" err="1"/>
              <a:t>type</a:t>
            </a:r>
            <a:r>
              <a:rPr lang="pt-BR" sz="1800" dirty="0"/>
              <a:t>='</a:t>
            </a:r>
            <a:r>
              <a:rPr lang="pt-BR" sz="1800" dirty="0" err="1"/>
              <a:t>submit</a:t>
            </a:r>
            <a:r>
              <a:rPr lang="pt-BR" sz="1800" dirty="0"/>
              <a:t>' </a:t>
            </a:r>
            <a:r>
              <a:rPr lang="pt-BR" sz="1800" dirty="0" err="1"/>
              <a:t>value</a:t>
            </a:r>
            <a:r>
              <a:rPr lang="pt-BR" sz="1800" dirty="0"/>
              <a:t>='</a:t>
            </a:r>
            <a:r>
              <a:rPr lang="pt-BR" sz="1800" dirty="0" err="1"/>
              <a:t>submit</a:t>
            </a:r>
            <a:r>
              <a:rPr lang="pt-BR" sz="1800" dirty="0"/>
              <a:t>'&gt;</a:t>
            </a:r>
            <a:r>
              <a:rPr lang="pt-BR" sz="1800" dirty="0" err="1"/>
              <a:t>submit</a:t>
            </a:r>
            <a:r>
              <a:rPr lang="pt-BR" sz="1800" dirty="0"/>
              <a:t>&lt;/</a:t>
            </a:r>
            <a:r>
              <a:rPr lang="pt-BR" sz="1800" dirty="0" err="1"/>
              <a:t>button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    &lt;/</a:t>
            </a:r>
            <a:r>
              <a:rPr lang="pt-BR" sz="1800" dirty="0" err="1"/>
              <a:t>form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&lt;/body&gt;</a:t>
            </a:r>
            <a:br>
              <a:rPr lang="pt-BR" sz="1800" dirty="0"/>
            </a:br>
            <a:r>
              <a:rPr lang="pt-BR" sz="1800" dirty="0"/>
              <a:t>&lt;/</a:t>
            </a:r>
            <a:r>
              <a:rPr lang="pt-BR" sz="1800" dirty="0" err="1"/>
              <a:t>html</a:t>
            </a:r>
            <a:r>
              <a:rPr lang="pt-BR" sz="1800" dirty="0"/>
              <a:t>&gt;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346134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993AD-A030-CC5E-3122-9FD135CB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Templates</a:t>
            </a:r>
            <a:r>
              <a:rPr lang="pt-BR" dirty="0"/>
              <a:t>: </a:t>
            </a:r>
            <a:r>
              <a:rPr lang="pt-BR" dirty="0" err="1"/>
              <a:t>template</a:t>
            </a:r>
            <a:r>
              <a:rPr lang="pt-BR" dirty="0"/>
              <a:t> do formulário.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E9DE2E-625F-D9E3-EFD2-9F2DE0EDE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41" t="5325" r="37548" b="49987"/>
          <a:stretch/>
        </p:blipFill>
        <p:spPr>
          <a:xfrm>
            <a:off x="609599" y="1825560"/>
            <a:ext cx="7382025" cy="48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73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80D8F-F022-B7EA-B13D-9408D5C8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9D91C1-C210-65E4-2CD6-8F76E23DFFE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CD1B57-6CA4-7950-E4D3-68577D0AA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25" t="5301" r="48625" b="56003"/>
          <a:stretch/>
        </p:blipFill>
        <p:spPr>
          <a:xfrm>
            <a:off x="426720" y="227880"/>
            <a:ext cx="7991208" cy="62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19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7A82C-AF07-A372-F937-67904065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281D6F-86BD-0613-1C15-FB831DF9DBC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C700CB-CAB0-933B-3A60-E73F6B81A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500" b="54891"/>
          <a:stretch/>
        </p:blipFill>
        <p:spPr>
          <a:xfrm>
            <a:off x="441960" y="183356"/>
            <a:ext cx="10622036" cy="64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68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FIM: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CONDICIONAL IF: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Imagem 4"/>
          <p:cNvPicPr/>
          <p:nvPr/>
        </p:nvPicPr>
        <p:blipFill>
          <a:blip r:embed="rId2"/>
          <a:srcRect l="21407" r="33098" b="62759"/>
          <a:stretch/>
        </p:blipFill>
        <p:spPr>
          <a:xfrm>
            <a:off x="1656360" y="1934400"/>
            <a:ext cx="8878680" cy="408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/>
            </a:solidFill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Template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pt-BR" sz="4400" b="0" strike="noStrike" spc="-1" dirty="0" err="1">
                <a:solidFill>
                  <a:srgbClr val="000000"/>
                </a:solidFill>
                <a:latin typeface="Calibri Light"/>
              </a:rPr>
              <a:t>html</a:t>
            </a:r>
            <a:r>
              <a:rPr lang="pt-BR" sz="4400" b="0" strike="noStrike" spc="-1" dirty="0">
                <a:solidFill>
                  <a:srgbClr val="000000"/>
                </a:solidFill>
                <a:latin typeface="Calibri Light"/>
              </a:rPr>
              <a:t> com linguagem jinja2:</a:t>
            </a:r>
            <a:endParaRPr lang="pt-B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Imagem 4"/>
          <p:cNvPicPr/>
          <p:nvPr/>
        </p:nvPicPr>
        <p:blipFill>
          <a:blip r:embed="rId2"/>
          <a:srcRect l="21722" t="2857" r="42598" b="37189"/>
          <a:stretch/>
        </p:blipFill>
        <p:spPr>
          <a:xfrm>
            <a:off x="2891120" y="1871800"/>
            <a:ext cx="6669440" cy="4869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m 4"/>
          <p:cNvPicPr/>
          <p:nvPr/>
        </p:nvPicPr>
        <p:blipFill>
          <a:blip r:embed="rId2"/>
          <a:srcRect t="3647" r="69786" b="66192"/>
          <a:stretch/>
        </p:blipFill>
        <p:spPr>
          <a:xfrm>
            <a:off x="1126440" y="797160"/>
            <a:ext cx="8383320" cy="4704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</TotalTime>
  <Words>1306</Words>
  <Application>Microsoft Office PowerPoint</Application>
  <PresentationFormat>Widescreen</PresentationFormat>
  <Paragraphs>192</Paragraphs>
  <Slides>69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Curso de Flask</vt:lpstr>
      <vt:lpstr>Conteúdo:</vt:lpstr>
      <vt:lpstr>JINJA2 ENGINE TEMPLATE:</vt:lpstr>
      <vt:lpstr>Template padrão Flask:</vt:lpstr>
      <vt:lpstr>Construindo Templates em JINJA2:</vt:lpstr>
      <vt:lpstr>Templete padrão html:</vt:lpstr>
      <vt:lpstr>CONDICIONAL IF:</vt:lpstr>
      <vt:lpstr>Template html com linguagem jinja2:</vt:lpstr>
      <vt:lpstr>Apresentação do PowerPoint</vt:lpstr>
      <vt:lpstr>Condicionais For e IF:</vt:lpstr>
      <vt:lpstr>Template html com jinja2:</vt:lpstr>
      <vt:lpstr>Apresentação do PowerPoint</vt:lpstr>
      <vt:lpstr>Melhorando a Home Page.</vt:lpstr>
      <vt:lpstr>Algumas TAGS em HTML:</vt:lpstr>
      <vt:lpstr>Apresentação do PowerPoint</vt:lpstr>
      <vt:lpstr>Apresentação do PowerPoint</vt:lpstr>
      <vt:lpstr>Condicional for:</vt:lpstr>
      <vt:lpstr>Template html com jinja2:</vt:lpstr>
      <vt:lpstr>Apresentação do PowerPoint</vt:lpstr>
      <vt:lpstr>Template Melhorado:</vt:lpstr>
      <vt:lpstr>Apresentação do PowerPoint</vt:lpstr>
      <vt:lpstr>EXRCÍCIO DE REVISÃO 1:</vt:lpstr>
      <vt:lpstr>EXERCÍCIO DE REVISÃO 2:</vt:lpstr>
      <vt:lpstr>ARQUIVOS ESTÁTICOS:</vt:lpstr>
      <vt:lpstr>Na Pasta static teremos subpastas:</vt:lpstr>
      <vt:lpstr>Exemplo: Home Page Simples Usando html e css.</vt:lpstr>
      <vt:lpstr>Template html com arquivo .css:</vt:lpstr>
      <vt:lpstr>Template teste1.html:</vt:lpstr>
      <vt:lpstr>Utilizando a função url_for:</vt:lpstr>
      <vt:lpstr>Entendendo a função url_for():</vt:lpstr>
      <vt:lpstr>Template1 style1.css:</vt:lpstr>
      <vt:lpstr>Entendendo o Código CSS:</vt:lpstr>
      <vt:lpstr>    A home page:</vt:lpstr>
      <vt:lpstr>Apresentação do PowerPoint</vt:lpstr>
      <vt:lpstr>Template2 syle2.css:</vt:lpstr>
      <vt:lpstr>Apresentação do PowerPoint</vt:lpstr>
      <vt:lpstr>Trabalhando com JavaScript:</vt:lpstr>
      <vt:lpstr>   template em Javascript:</vt:lpstr>
      <vt:lpstr>Template javascript.html:</vt:lpstr>
      <vt:lpstr>Script JavaScript js1.js:</vt:lpstr>
      <vt:lpstr>Apresentação do PowerPoint</vt:lpstr>
      <vt:lpstr>Trabalhando com arquivo de imagem:</vt:lpstr>
      <vt:lpstr>Script:</vt:lpstr>
      <vt:lpstr>Inserção da Imagem:</vt:lpstr>
      <vt:lpstr>Template img1.html:</vt:lpstr>
      <vt:lpstr>Apresentação do PowerPoint</vt:lpstr>
      <vt:lpstr>Dimensionando o tamanho da figura criando um script .css:</vt:lpstr>
      <vt:lpstr>Alterando o template:</vt:lpstr>
      <vt:lpstr>Apresentação do PowerPoint</vt:lpstr>
      <vt:lpstr>Elaborando uma home-page com várias páginas:</vt:lpstr>
      <vt:lpstr>Template: home</vt:lpstr>
      <vt:lpstr>Template: pag1.html</vt:lpstr>
      <vt:lpstr>Template: pag2.html</vt:lpstr>
      <vt:lpstr>Template: pag3.html</vt:lpstr>
      <vt:lpstr>Apresentação do PowerPoint</vt:lpstr>
      <vt:lpstr>Construindo um botão de retorno em HTML:</vt:lpstr>
      <vt:lpstr>Melhorando a home-page com html e css.</vt:lpstr>
      <vt:lpstr>Apresentação do PowerPoint</vt:lpstr>
      <vt:lpstr>Inserindo o botão nas páginas 1, 2 e 3:</vt:lpstr>
      <vt:lpstr>CRIANDO UM BLOG PARA COMENTÁRIOS.</vt:lpstr>
      <vt:lpstr> o script python:</vt:lpstr>
      <vt:lpstr>Continuação do script:</vt:lpstr>
      <vt:lpstr>Continuação do script:</vt:lpstr>
      <vt:lpstr>Apresentação do PowerPoint</vt:lpstr>
      <vt:lpstr>Templates:</vt:lpstr>
      <vt:lpstr>Templates: template do formulário.</vt:lpstr>
      <vt:lpstr>Apresentação do PowerPoint</vt:lpstr>
      <vt:lpstr>Apresentação do PowerPoint</vt:lpstr>
      <vt:lpstr>FIM: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Flask</dc:title>
  <dc:subject/>
  <dc:creator>Dourival Júnior</dc:creator>
  <dc:description/>
  <cp:lastModifiedBy>Aluno da Infinity School</cp:lastModifiedBy>
  <cp:revision>37</cp:revision>
  <dcterms:created xsi:type="dcterms:W3CDTF">2022-11-27T19:47:17Z</dcterms:created>
  <dcterms:modified xsi:type="dcterms:W3CDTF">2022-12-19T20:57:19Z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51</vt:i4>
  </property>
</Properties>
</file>